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257" r:id="rId2"/>
    <p:sldId id="259" r:id="rId3"/>
    <p:sldId id="282" r:id="rId4"/>
    <p:sldId id="281" r:id="rId5"/>
    <p:sldId id="26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49" r:id="rId14"/>
    <p:sldId id="550" r:id="rId15"/>
    <p:sldId id="833" r:id="rId16"/>
    <p:sldId id="836" r:id="rId17"/>
    <p:sldId id="837" r:id="rId18"/>
    <p:sldId id="838" r:id="rId19"/>
    <p:sldId id="552" r:id="rId20"/>
    <p:sldId id="840" r:id="rId21"/>
    <p:sldId id="842" r:id="rId22"/>
    <p:sldId id="843" r:id="rId23"/>
    <p:sldId id="855" r:id="rId24"/>
    <p:sldId id="844" r:id="rId25"/>
    <p:sldId id="845" r:id="rId26"/>
    <p:sldId id="846" r:id="rId27"/>
    <p:sldId id="841" r:id="rId28"/>
    <p:sldId id="847" r:id="rId29"/>
    <p:sldId id="553" r:id="rId30"/>
    <p:sldId id="848" r:id="rId31"/>
    <p:sldId id="859" r:id="rId32"/>
    <p:sldId id="849" r:id="rId33"/>
    <p:sldId id="850" r:id="rId34"/>
    <p:sldId id="852" r:id="rId35"/>
    <p:sldId id="853" r:id="rId36"/>
    <p:sldId id="851" r:id="rId37"/>
    <p:sldId id="854" r:id="rId38"/>
    <p:sldId id="856" r:id="rId39"/>
    <p:sldId id="857" r:id="rId40"/>
    <p:sldId id="554" r:id="rId41"/>
    <p:sldId id="858" r:id="rId42"/>
    <p:sldId id="860" r:id="rId43"/>
    <p:sldId id="861" r:id="rId44"/>
    <p:sldId id="862" r:id="rId45"/>
    <p:sldId id="863" r:id="rId46"/>
    <p:sldId id="865" r:id="rId47"/>
    <p:sldId id="264" r:id="rId48"/>
    <p:sldId id="555" r:id="rId49"/>
    <p:sldId id="864" r:id="rId50"/>
    <p:sldId id="866" r:id="rId51"/>
    <p:sldId id="867" r:id="rId52"/>
    <p:sldId id="868" r:id="rId53"/>
    <p:sldId id="869" r:id="rId54"/>
    <p:sldId id="870" r:id="rId55"/>
    <p:sldId id="898" r:id="rId56"/>
    <p:sldId id="899" r:id="rId57"/>
    <p:sldId id="900" r:id="rId58"/>
    <p:sldId id="901" r:id="rId59"/>
    <p:sldId id="902" r:id="rId60"/>
    <p:sldId id="267" r:id="rId61"/>
    <p:sldId id="268" r:id="rId62"/>
    <p:sldId id="269" r:id="rId63"/>
    <p:sldId id="875" r:id="rId64"/>
    <p:sldId id="903" r:id="rId65"/>
    <p:sldId id="943" r:id="rId66"/>
    <p:sldId id="876" r:id="rId67"/>
    <p:sldId id="878" r:id="rId68"/>
    <p:sldId id="906" r:id="rId69"/>
    <p:sldId id="904" r:id="rId70"/>
    <p:sldId id="944" r:id="rId71"/>
    <p:sldId id="908" r:id="rId72"/>
    <p:sldId id="907" r:id="rId73"/>
    <p:sldId id="881" r:id="rId74"/>
    <p:sldId id="883" r:id="rId75"/>
    <p:sldId id="884" r:id="rId76"/>
    <p:sldId id="871" r:id="rId77"/>
    <p:sldId id="910" r:id="rId78"/>
    <p:sldId id="911" r:id="rId79"/>
    <p:sldId id="912" r:id="rId80"/>
    <p:sldId id="913" r:id="rId81"/>
    <p:sldId id="914" r:id="rId82"/>
    <p:sldId id="915" r:id="rId83"/>
    <p:sldId id="893" r:id="rId84"/>
    <p:sldId id="918" r:id="rId85"/>
    <p:sldId id="919" r:id="rId86"/>
    <p:sldId id="946" r:id="rId87"/>
    <p:sldId id="945" r:id="rId88"/>
    <p:sldId id="517" r:id="rId8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4532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Relationship Id="rId98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B2203F4A-D286-4CAE-8A39-5364B54BAC66}"/>
    <pc:docChg chg="delSld">
      <pc:chgData name="Chris Lima" userId="b5ea056ce2397b48" providerId="LiveId" clId="{B2203F4A-D286-4CAE-8A39-5364B54BAC66}" dt="2022-03-30T17:47:09.662" v="1" actId="47"/>
      <pc:docMkLst>
        <pc:docMk/>
      </pc:docMkLst>
      <pc:sldChg chg="del">
        <pc:chgData name="Chris Lima" userId="b5ea056ce2397b48" providerId="LiveId" clId="{B2203F4A-D286-4CAE-8A39-5364B54BAC66}" dt="2022-03-30T17:46:49.549" v="0" actId="47"/>
        <pc:sldMkLst>
          <pc:docMk/>
          <pc:sldMk cId="3864440287" sldId="873"/>
        </pc:sldMkLst>
      </pc:sldChg>
      <pc:sldChg chg="del">
        <pc:chgData name="Chris Lima" userId="b5ea056ce2397b48" providerId="LiveId" clId="{B2203F4A-D286-4CAE-8A39-5364B54BAC66}" dt="2022-03-30T17:47:09.662" v="1" actId="47"/>
        <pc:sldMkLst>
          <pc:docMk/>
          <pc:sldMk cId="3512993028" sldId="890"/>
        </pc:sldMkLst>
      </pc:sldChg>
      <pc:sldChg chg="del">
        <pc:chgData name="Chris Lima" userId="b5ea056ce2397b48" providerId="LiveId" clId="{B2203F4A-D286-4CAE-8A39-5364B54BAC66}" dt="2022-03-30T17:47:09.662" v="1" actId="47"/>
        <pc:sldMkLst>
          <pc:docMk/>
          <pc:sldMk cId="1719073637" sldId="891"/>
        </pc:sldMkLst>
      </pc:sldChg>
      <pc:sldChg chg="del">
        <pc:chgData name="Chris Lima" userId="b5ea056ce2397b48" providerId="LiveId" clId="{B2203F4A-D286-4CAE-8A39-5364B54BAC66}" dt="2022-03-30T17:47:09.662" v="1" actId="47"/>
        <pc:sldMkLst>
          <pc:docMk/>
          <pc:sldMk cId="3017341883" sldId="892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955693085" sldId="894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120373883" sldId="895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551939279" sldId="896"/>
        </pc:sldMkLst>
      </pc:sldChg>
      <pc:sldChg chg="del">
        <pc:chgData name="Chris Lima" userId="b5ea056ce2397b48" providerId="LiveId" clId="{B2203F4A-D286-4CAE-8A39-5364B54BAC66}" dt="2022-03-30T17:47:09.662" v="1" actId="47"/>
        <pc:sldMkLst>
          <pc:docMk/>
          <pc:sldMk cId="3827602761" sldId="916"/>
        </pc:sldMkLst>
      </pc:sldChg>
      <pc:sldChg chg="del">
        <pc:chgData name="Chris Lima" userId="b5ea056ce2397b48" providerId="LiveId" clId="{B2203F4A-D286-4CAE-8A39-5364B54BAC66}" dt="2022-03-30T17:47:09.662" v="1" actId="47"/>
        <pc:sldMkLst>
          <pc:docMk/>
          <pc:sldMk cId="1439576613" sldId="917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487699" sldId="920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1288959" sldId="921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944323837" sldId="922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4044281803" sldId="923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849679403" sldId="924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9700272" sldId="925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446342301" sldId="926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347953097" sldId="927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135777828" sldId="928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040278630" sldId="929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973763136" sldId="930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659719006" sldId="931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121504092" sldId="932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104405132" sldId="933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528790697" sldId="934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034005926" sldId="935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4204952704" sldId="936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07300038" sldId="937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987767132" sldId="938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828227868" sldId="939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585600431" sldId="940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3770722096" sldId="941"/>
        </pc:sldMkLst>
      </pc:sldChg>
      <pc:sldChg chg="del">
        <pc:chgData name="Chris Lima" userId="b5ea056ce2397b48" providerId="LiveId" clId="{B2203F4A-D286-4CAE-8A39-5364B54BAC66}" dt="2022-03-30T17:46:49.549" v="0" actId="47"/>
        <pc:sldMkLst>
          <pc:docMk/>
          <pc:sldMk cId="2931930387" sldId="9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416BA-7126-0B47-B6CE-0275B9002C6D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067C5E8-8A91-9745-9561-7B032909BE08}">
      <dgm:prSet phldrT="[Texto]" custT="1"/>
      <dgm:spPr/>
      <dgm:t>
        <a:bodyPr/>
        <a:lstStyle/>
        <a:p>
          <a:pPr algn="ctr"/>
          <a:r>
            <a:rPr lang="pt-BR" sz="4400" b="0" dirty="0"/>
            <a:t>GUI</a:t>
          </a:r>
          <a:endParaRPr lang="pt-BR" sz="6000" b="0" dirty="0"/>
        </a:p>
      </dgm:t>
    </dgm:pt>
    <dgm:pt modelId="{E5917C81-0ADE-E345-8D64-A1052BAC9D98}" type="parTrans" cxnId="{217C4BBE-11AE-FA44-9146-3684D5F40548}">
      <dgm:prSet/>
      <dgm:spPr/>
      <dgm:t>
        <a:bodyPr/>
        <a:lstStyle/>
        <a:p>
          <a:endParaRPr lang="pt-BR"/>
        </a:p>
      </dgm:t>
    </dgm:pt>
    <dgm:pt modelId="{1A7EDD4A-1DAF-AB40-95DC-01415BCE87EA}" type="sibTrans" cxnId="{217C4BBE-11AE-FA44-9146-3684D5F40548}">
      <dgm:prSet/>
      <dgm:spPr/>
      <dgm:t>
        <a:bodyPr/>
        <a:lstStyle/>
        <a:p>
          <a:endParaRPr lang="pt-BR"/>
        </a:p>
      </dgm:t>
    </dgm:pt>
    <dgm:pt modelId="{7B30FECC-7A69-BE4D-990C-BE260C42C22D}">
      <dgm:prSet phldrT="[Texto]"/>
      <dgm:spPr/>
      <dgm:t>
        <a:bodyPr/>
        <a:lstStyle/>
        <a:p>
          <a:r>
            <a:rPr lang="pt-BR" dirty="0"/>
            <a:t>Serviço</a:t>
          </a:r>
        </a:p>
      </dgm:t>
    </dgm:pt>
    <dgm:pt modelId="{78A13957-B929-EF41-BAD7-939B1C1A3DAE}" type="parTrans" cxnId="{7F11B746-27CD-1B4E-AB48-F5C585801C1C}">
      <dgm:prSet/>
      <dgm:spPr/>
      <dgm:t>
        <a:bodyPr/>
        <a:lstStyle/>
        <a:p>
          <a:endParaRPr lang="pt-BR"/>
        </a:p>
      </dgm:t>
    </dgm:pt>
    <dgm:pt modelId="{262A8592-06D2-A947-8265-A9B5C29BC0EB}" type="sibTrans" cxnId="{7F11B746-27CD-1B4E-AB48-F5C585801C1C}">
      <dgm:prSet/>
      <dgm:spPr/>
      <dgm:t>
        <a:bodyPr/>
        <a:lstStyle/>
        <a:p>
          <a:endParaRPr lang="pt-BR"/>
        </a:p>
      </dgm:t>
    </dgm:pt>
    <dgm:pt modelId="{2FAF421D-B0F1-FD49-8F6A-2A8A47E59EE1}">
      <dgm:prSet phldrT="[Texto]"/>
      <dgm:spPr/>
      <dgm:t>
        <a:bodyPr/>
        <a:lstStyle/>
        <a:p>
          <a:r>
            <a:rPr lang="pt-BR" dirty="0"/>
            <a:t>Unitário</a:t>
          </a:r>
        </a:p>
      </dgm:t>
    </dgm:pt>
    <dgm:pt modelId="{634CDE60-A851-0F49-BB4E-0CBC9E7FD320}" type="parTrans" cxnId="{04A07D2B-7CE6-C142-9C31-28E8942C80AD}">
      <dgm:prSet/>
      <dgm:spPr/>
      <dgm:t>
        <a:bodyPr/>
        <a:lstStyle/>
        <a:p>
          <a:endParaRPr lang="pt-BR"/>
        </a:p>
      </dgm:t>
    </dgm:pt>
    <dgm:pt modelId="{555F0CDD-0E28-A94E-BA33-730922E09DF7}" type="sibTrans" cxnId="{04A07D2B-7CE6-C142-9C31-28E8942C80AD}">
      <dgm:prSet/>
      <dgm:spPr/>
      <dgm:t>
        <a:bodyPr/>
        <a:lstStyle/>
        <a:p>
          <a:endParaRPr lang="pt-BR"/>
        </a:p>
      </dgm:t>
    </dgm:pt>
    <dgm:pt modelId="{42625C3D-7DC4-9F48-892D-2B5E33AFFA86}" type="pres">
      <dgm:prSet presAssocID="{3BD416BA-7126-0B47-B6CE-0275B9002C6D}" presName="Name0" presStyleCnt="0">
        <dgm:presLayoutVars>
          <dgm:dir/>
          <dgm:animLvl val="lvl"/>
          <dgm:resizeHandles val="exact"/>
        </dgm:presLayoutVars>
      </dgm:prSet>
      <dgm:spPr/>
    </dgm:pt>
    <dgm:pt modelId="{2BDA03AC-047A-3048-85DD-96B480414AA8}" type="pres">
      <dgm:prSet presAssocID="{2067C5E8-8A91-9745-9561-7B032909BE08}" presName="Name8" presStyleCnt="0"/>
      <dgm:spPr/>
    </dgm:pt>
    <dgm:pt modelId="{FC42C7DB-9B77-0D4C-9039-D5D149FF21A9}" type="pres">
      <dgm:prSet presAssocID="{2067C5E8-8A91-9745-9561-7B032909BE0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30B4AF1-7C7F-A14A-A30D-46DEE4548A34}" type="pres">
      <dgm:prSet presAssocID="{2067C5E8-8A91-9745-9561-7B032909BE0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4421AF-CE34-0F42-AD2F-2A95F5691A14}" type="pres">
      <dgm:prSet presAssocID="{7B30FECC-7A69-BE4D-990C-BE260C42C22D}" presName="Name8" presStyleCnt="0"/>
      <dgm:spPr/>
    </dgm:pt>
    <dgm:pt modelId="{C197201A-3485-E243-8C0E-AF54F67E6399}" type="pres">
      <dgm:prSet presAssocID="{7B30FECC-7A69-BE4D-990C-BE260C42C22D}" presName="level" presStyleLbl="node1" presStyleIdx="1" presStyleCnt="3">
        <dgm:presLayoutVars>
          <dgm:chMax val="1"/>
          <dgm:bulletEnabled val="1"/>
        </dgm:presLayoutVars>
      </dgm:prSet>
      <dgm:spPr/>
    </dgm:pt>
    <dgm:pt modelId="{74312573-3268-274A-8C28-1724468D2B99}" type="pres">
      <dgm:prSet presAssocID="{7B30FECC-7A69-BE4D-990C-BE260C42C22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F51EB5-D61F-7C45-9632-21C9793B6ADD}" type="pres">
      <dgm:prSet presAssocID="{2FAF421D-B0F1-FD49-8F6A-2A8A47E59EE1}" presName="Name8" presStyleCnt="0"/>
      <dgm:spPr/>
    </dgm:pt>
    <dgm:pt modelId="{1FD6C017-4152-3547-B04A-6CDD86E2D861}" type="pres">
      <dgm:prSet presAssocID="{2FAF421D-B0F1-FD49-8F6A-2A8A47E59EE1}" presName="level" presStyleLbl="node1" presStyleIdx="2" presStyleCnt="3">
        <dgm:presLayoutVars>
          <dgm:chMax val="1"/>
          <dgm:bulletEnabled val="1"/>
        </dgm:presLayoutVars>
      </dgm:prSet>
      <dgm:spPr/>
    </dgm:pt>
    <dgm:pt modelId="{86E7D730-0625-9842-82E2-57B2877DA3ED}" type="pres">
      <dgm:prSet presAssocID="{2FAF421D-B0F1-FD49-8F6A-2A8A47E59EE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A07D2B-7CE6-C142-9C31-28E8942C80AD}" srcId="{3BD416BA-7126-0B47-B6CE-0275B9002C6D}" destId="{2FAF421D-B0F1-FD49-8F6A-2A8A47E59EE1}" srcOrd="2" destOrd="0" parTransId="{634CDE60-A851-0F49-BB4E-0CBC9E7FD320}" sibTransId="{555F0CDD-0E28-A94E-BA33-730922E09DF7}"/>
    <dgm:cxn modelId="{7F11B746-27CD-1B4E-AB48-F5C585801C1C}" srcId="{3BD416BA-7126-0B47-B6CE-0275B9002C6D}" destId="{7B30FECC-7A69-BE4D-990C-BE260C42C22D}" srcOrd="1" destOrd="0" parTransId="{78A13957-B929-EF41-BAD7-939B1C1A3DAE}" sibTransId="{262A8592-06D2-A947-8265-A9B5C29BC0EB}"/>
    <dgm:cxn modelId="{1020FA4A-54FF-8B43-95F2-F4EE67322446}" type="presOf" srcId="{2FAF421D-B0F1-FD49-8F6A-2A8A47E59EE1}" destId="{86E7D730-0625-9842-82E2-57B2877DA3ED}" srcOrd="1" destOrd="0" presId="urn:microsoft.com/office/officeart/2005/8/layout/pyramid1"/>
    <dgm:cxn modelId="{B77C2B76-2ECD-DD44-A478-C10DAB8283AF}" type="presOf" srcId="{2FAF421D-B0F1-FD49-8F6A-2A8A47E59EE1}" destId="{1FD6C017-4152-3547-B04A-6CDD86E2D861}" srcOrd="0" destOrd="0" presId="urn:microsoft.com/office/officeart/2005/8/layout/pyramid1"/>
    <dgm:cxn modelId="{1B03AA7A-7A0F-5F44-8AB6-449561B6FE5A}" type="presOf" srcId="{2067C5E8-8A91-9745-9561-7B032909BE08}" destId="{B30B4AF1-7C7F-A14A-A30D-46DEE4548A34}" srcOrd="1" destOrd="0" presId="urn:microsoft.com/office/officeart/2005/8/layout/pyramid1"/>
    <dgm:cxn modelId="{9ADD7A85-D318-0145-919F-DFF9B1109A74}" type="presOf" srcId="{3BD416BA-7126-0B47-B6CE-0275B9002C6D}" destId="{42625C3D-7DC4-9F48-892D-2B5E33AFFA86}" srcOrd="0" destOrd="0" presId="urn:microsoft.com/office/officeart/2005/8/layout/pyramid1"/>
    <dgm:cxn modelId="{9B440EA3-F042-A840-A7CD-33D42A206EF1}" type="presOf" srcId="{7B30FECC-7A69-BE4D-990C-BE260C42C22D}" destId="{C197201A-3485-E243-8C0E-AF54F67E6399}" srcOrd="0" destOrd="0" presId="urn:microsoft.com/office/officeart/2005/8/layout/pyramid1"/>
    <dgm:cxn modelId="{217C4BBE-11AE-FA44-9146-3684D5F40548}" srcId="{3BD416BA-7126-0B47-B6CE-0275B9002C6D}" destId="{2067C5E8-8A91-9745-9561-7B032909BE08}" srcOrd="0" destOrd="0" parTransId="{E5917C81-0ADE-E345-8D64-A1052BAC9D98}" sibTransId="{1A7EDD4A-1DAF-AB40-95DC-01415BCE87EA}"/>
    <dgm:cxn modelId="{72BC5DD3-E8C2-7B47-A42E-A36953C05CD5}" type="presOf" srcId="{7B30FECC-7A69-BE4D-990C-BE260C42C22D}" destId="{74312573-3268-274A-8C28-1724468D2B99}" srcOrd="1" destOrd="0" presId="urn:microsoft.com/office/officeart/2005/8/layout/pyramid1"/>
    <dgm:cxn modelId="{00EE95DF-F3CC-0D43-8D8C-02652BF71933}" type="presOf" srcId="{2067C5E8-8A91-9745-9561-7B032909BE08}" destId="{FC42C7DB-9B77-0D4C-9039-D5D149FF21A9}" srcOrd="0" destOrd="0" presId="urn:microsoft.com/office/officeart/2005/8/layout/pyramid1"/>
    <dgm:cxn modelId="{574157F1-17E8-1747-93AA-A18C3769CCF3}" type="presParOf" srcId="{42625C3D-7DC4-9F48-892D-2B5E33AFFA86}" destId="{2BDA03AC-047A-3048-85DD-96B480414AA8}" srcOrd="0" destOrd="0" presId="urn:microsoft.com/office/officeart/2005/8/layout/pyramid1"/>
    <dgm:cxn modelId="{87247FAA-C27F-5D4F-859A-38C5C85A0E6A}" type="presParOf" srcId="{2BDA03AC-047A-3048-85DD-96B480414AA8}" destId="{FC42C7DB-9B77-0D4C-9039-D5D149FF21A9}" srcOrd="0" destOrd="0" presId="urn:microsoft.com/office/officeart/2005/8/layout/pyramid1"/>
    <dgm:cxn modelId="{2431E11C-1C1B-074F-A409-3B5E265540CD}" type="presParOf" srcId="{2BDA03AC-047A-3048-85DD-96B480414AA8}" destId="{B30B4AF1-7C7F-A14A-A30D-46DEE4548A34}" srcOrd="1" destOrd="0" presId="urn:microsoft.com/office/officeart/2005/8/layout/pyramid1"/>
    <dgm:cxn modelId="{C69C33C4-CD91-1B4A-8E25-3254FBC035E5}" type="presParOf" srcId="{42625C3D-7DC4-9F48-892D-2B5E33AFFA86}" destId="{6C4421AF-CE34-0F42-AD2F-2A95F5691A14}" srcOrd="1" destOrd="0" presId="urn:microsoft.com/office/officeart/2005/8/layout/pyramid1"/>
    <dgm:cxn modelId="{DFC79214-1AC7-2849-9BFA-8C45E65E2C40}" type="presParOf" srcId="{6C4421AF-CE34-0F42-AD2F-2A95F5691A14}" destId="{C197201A-3485-E243-8C0E-AF54F67E6399}" srcOrd="0" destOrd="0" presId="urn:microsoft.com/office/officeart/2005/8/layout/pyramid1"/>
    <dgm:cxn modelId="{CCE3C97F-C480-EB41-9251-C9A3103A147C}" type="presParOf" srcId="{6C4421AF-CE34-0F42-AD2F-2A95F5691A14}" destId="{74312573-3268-274A-8C28-1724468D2B99}" srcOrd="1" destOrd="0" presId="urn:microsoft.com/office/officeart/2005/8/layout/pyramid1"/>
    <dgm:cxn modelId="{7124494E-9C9D-F748-BB6F-A048E12F9B92}" type="presParOf" srcId="{42625C3D-7DC4-9F48-892D-2B5E33AFFA86}" destId="{C8F51EB5-D61F-7C45-9632-21C9793B6ADD}" srcOrd="2" destOrd="0" presId="urn:microsoft.com/office/officeart/2005/8/layout/pyramid1"/>
    <dgm:cxn modelId="{0D4FFFB5-B7AE-4440-9A4F-4F7F4B7371A1}" type="presParOf" srcId="{C8F51EB5-D61F-7C45-9632-21C9793B6ADD}" destId="{1FD6C017-4152-3547-B04A-6CDD86E2D861}" srcOrd="0" destOrd="0" presId="urn:microsoft.com/office/officeart/2005/8/layout/pyramid1"/>
    <dgm:cxn modelId="{E40EB509-E91D-2F4A-9048-9E2F84E879CB}" type="presParOf" srcId="{C8F51EB5-D61F-7C45-9632-21C9793B6ADD}" destId="{86E7D730-0625-9842-82E2-57B2877DA3E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CBFBC-744F-A64C-8608-E997D83FD45A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B499599-06FA-CB48-BA0E-79F6DA54B7A2}" type="pres">
      <dgm:prSet presAssocID="{7E9CBFBC-744F-A64C-8608-E997D83FD45A}" presName="linearFlow" presStyleCnt="0">
        <dgm:presLayoutVars>
          <dgm:dir/>
          <dgm:resizeHandles val="exact"/>
        </dgm:presLayoutVars>
      </dgm:prSet>
      <dgm:spPr/>
    </dgm:pt>
  </dgm:ptLst>
  <dgm:cxnLst>
    <dgm:cxn modelId="{9AF7FA84-CAE7-B141-B6CF-0319266E1E1D}" type="presOf" srcId="{7E9CBFBC-744F-A64C-8608-E997D83FD45A}" destId="{BB499599-06FA-CB48-BA0E-79F6DA54B7A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2C7DB-9B77-0D4C-9039-D5D149FF21A9}">
      <dsp:nvSpPr>
        <dsp:cNvPr id="0" name=""/>
        <dsp:cNvSpPr/>
      </dsp:nvSpPr>
      <dsp:spPr>
        <a:xfrm>
          <a:off x="2084254" y="0"/>
          <a:ext cx="208425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/>
            <a:t>GUI</a:t>
          </a:r>
          <a:endParaRPr lang="pt-BR" sz="6000" b="0" kern="1200" dirty="0"/>
        </a:p>
      </dsp:txBody>
      <dsp:txXfrm>
        <a:off x="2084254" y="0"/>
        <a:ext cx="2084254" cy="1514064"/>
      </dsp:txXfrm>
    </dsp:sp>
    <dsp:sp modelId="{C197201A-3485-E243-8C0E-AF54F67E6399}">
      <dsp:nvSpPr>
        <dsp:cNvPr id="0" name=""/>
        <dsp:cNvSpPr/>
      </dsp:nvSpPr>
      <dsp:spPr>
        <a:xfrm>
          <a:off x="1042127" y="1514064"/>
          <a:ext cx="4168509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Serviço</a:t>
          </a:r>
        </a:p>
      </dsp:txBody>
      <dsp:txXfrm>
        <a:off x="1771616" y="1514064"/>
        <a:ext cx="2709531" cy="1514064"/>
      </dsp:txXfrm>
    </dsp:sp>
    <dsp:sp modelId="{1FD6C017-4152-3547-B04A-6CDD86E2D861}">
      <dsp:nvSpPr>
        <dsp:cNvPr id="0" name=""/>
        <dsp:cNvSpPr/>
      </dsp:nvSpPr>
      <dsp:spPr>
        <a:xfrm>
          <a:off x="0" y="3028129"/>
          <a:ext cx="625276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Unitário</a:t>
          </a:r>
        </a:p>
      </dsp:txBody>
      <dsp:txXfrm>
        <a:off x="1094233" y="3028129"/>
        <a:ext cx="4064296" cy="1514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813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92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372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340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884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01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284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259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697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90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864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016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900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45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83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683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543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465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896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69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86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85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721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8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17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45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08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270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787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784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23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482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74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222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672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26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38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616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46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707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632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93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583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640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245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893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284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183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952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005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2941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327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92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60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476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8152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5374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306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600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3551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6758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6789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163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81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344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2483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1932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8867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1023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101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9499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7525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16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6020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25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0743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616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67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1106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24194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815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16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3/30/2022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3/30/2022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3/30/2022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image" Target="../media/image7.tiff"/><Relationship Id="rId3" Type="http://schemas.openxmlformats.org/officeDocument/2006/relationships/image" Target="../media/image1.jpeg"/><Relationship Id="rId21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4.png"/><Relationship Id="rId10" Type="http://schemas.openxmlformats.org/officeDocument/2006/relationships/diagramData" Target="../diagrams/data2.xml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gif"/><Relationship Id="rId4" Type="http://schemas.openxmlformats.org/officeDocument/2006/relationships/image" Target="../media/image2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png"/><Relationship Id="rId4" Type="http://schemas.openxmlformats.org/officeDocument/2006/relationships/hyperlink" Target="https://engsoftmoderna.info/cap8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Teste de Unidade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FDE73-0F0F-6544-94CB-884E265F3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0" b="7534"/>
          <a:stretch/>
        </p:blipFill>
        <p:spPr>
          <a:xfrm>
            <a:off x="0" y="0"/>
            <a:ext cx="4027251" cy="6870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775F7-65FA-B34F-A5D8-C1311C1F2090}"/>
              </a:ext>
            </a:extLst>
          </p:cNvPr>
          <p:cNvSpPr txBox="1"/>
          <p:nvPr/>
        </p:nvSpPr>
        <p:spPr>
          <a:xfrm>
            <a:off x="4505213" y="223991"/>
            <a:ext cx="64286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A classe C1 possui duas classes de testes, T1 e T2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4FE56-65F7-7B44-B387-7A426E949C5F}"/>
              </a:ext>
            </a:extLst>
          </p:cNvPr>
          <p:cNvSpPr txBox="1"/>
          <p:nvPr/>
        </p:nvSpPr>
        <p:spPr>
          <a:xfrm>
            <a:off x="4505213" y="1988820"/>
            <a:ext cx="64286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A classe C2 não possui classes de testes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D8DA5-87A4-6243-A9EE-C6D66D5E7A6C}"/>
              </a:ext>
            </a:extLst>
          </p:cNvPr>
          <p:cNvSpPr txBox="1"/>
          <p:nvPr/>
        </p:nvSpPr>
        <p:spPr>
          <a:xfrm>
            <a:off x="4505213" y="3753649"/>
            <a:ext cx="6428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As classes C3 e C4  possuem, ambas, uma classe de teste</a:t>
            </a:r>
          </a:p>
        </p:txBody>
      </p:sp>
    </p:spTree>
    <p:extLst>
      <p:ext uri="{BB962C8B-B14F-4D97-AF65-F5344CB8AC3E}">
        <p14:creationId xmlns:p14="http://schemas.microsoft.com/office/powerpoint/2010/main" val="328991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Normalmente as classes ficam divididas em dois pacotes: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Funcionalidade (</a:t>
            </a:r>
            <a:r>
              <a:rPr lang="pt-BR" sz="5400" i="1" dirty="0" err="1"/>
              <a:t>main</a:t>
            </a:r>
            <a:r>
              <a:rPr lang="pt-BR" sz="5400" dirty="0"/>
              <a:t>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Teste (</a:t>
            </a:r>
            <a:r>
              <a:rPr lang="pt-BR" sz="5400" i="1" dirty="0" err="1"/>
              <a:t>test</a:t>
            </a:r>
            <a:r>
              <a:rPr lang="pt-BR" sz="5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D0EA2-457B-914F-8D3A-2ED61016D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3" t="9731" r="1" b="18257"/>
          <a:stretch/>
        </p:blipFill>
        <p:spPr>
          <a:xfrm>
            <a:off x="8017512" y="2174987"/>
            <a:ext cx="3424137" cy="42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São implementados por </a:t>
            </a:r>
            <a:r>
              <a:rPr lang="pt-BR" sz="5400" b="1" i="1" dirty="0"/>
              <a:t>frameworks </a:t>
            </a:r>
            <a:r>
              <a:rPr lang="pt-BR" sz="5400" dirty="0"/>
              <a:t>de teste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912AE-3977-D64B-9A0E-5399956A9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0" t="16089" r="10454" b="16339"/>
          <a:stretch/>
        </p:blipFill>
        <p:spPr>
          <a:xfrm>
            <a:off x="6380790" y="1284050"/>
            <a:ext cx="5545322" cy="250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10646-CF65-4C42-96DA-65E8CAC31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6" t="34893" r="10902" b="35603"/>
          <a:stretch/>
        </p:blipFill>
        <p:spPr>
          <a:xfrm>
            <a:off x="3599234" y="4503907"/>
            <a:ext cx="8326877" cy="2023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4BDEF-1046-1847-B83C-21E0762D84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40" b="28400"/>
          <a:stretch/>
        </p:blipFill>
        <p:spPr>
          <a:xfrm>
            <a:off x="-30788" y="1994170"/>
            <a:ext cx="5842000" cy="2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F12579-BB71-0F4C-83A0-ED6684F76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0" b="28400"/>
          <a:stretch/>
        </p:blipFill>
        <p:spPr>
          <a:xfrm>
            <a:off x="3035028" y="0"/>
            <a:ext cx="5842000" cy="250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2790563"/>
            <a:ext cx="584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Kent Beck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F9064-F4A3-6E48-8661-B85D7BEA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1957"/>
            <a:ext cx="4163439" cy="3122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69CC5-45E0-7B41-BAB0-B6A4786F9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789" y="3646789"/>
            <a:ext cx="3211211" cy="32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5DEF8-BB64-484C-BB3C-312EF7FC1C3A}"/>
              </a:ext>
            </a:extLst>
          </p:cNvPr>
          <p:cNvSpPr txBox="1"/>
          <p:nvPr/>
        </p:nvSpPr>
        <p:spPr>
          <a:xfrm>
            <a:off x="7517319" y="2716922"/>
            <a:ext cx="584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Erich </a:t>
            </a:r>
            <a:r>
              <a:rPr lang="pt-BR" sz="5400" dirty="0" err="1"/>
              <a:t>Gamma</a:t>
            </a:r>
            <a:endParaRPr lang="pt-BR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A63AF-328B-D643-A637-7591EE673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993" y="5004198"/>
            <a:ext cx="1421796" cy="1421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81453-F4A0-9F44-B0B1-4863A6C8D9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79" r="8737"/>
          <a:stretch/>
        </p:blipFill>
        <p:spPr>
          <a:xfrm>
            <a:off x="9891277" y="222461"/>
            <a:ext cx="2077694" cy="2509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AC045-57F4-0049-B146-05CF3168C4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89" r="10833"/>
          <a:stretch/>
        </p:blipFill>
        <p:spPr>
          <a:xfrm>
            <a:off x="4295842" y="4478090"/>
            <a:ext cx="2276272" cy="19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3831743" y="257345"/>
            <a:ext cx="584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Testar uma Pilha</a:t>
            </a:r>
          </a:p>
        </p:txBody>
      </p:sp>
      <p:pic>
        <p:nvPicPr>
          <p:cNvPr id="11" name="Picture 2" descr="Stack Of Dishes GIFs - Get the best GIF on GIPHY">
            <a:extLst>
              <a:ext uri="{FF2B5EF4-FFF2-40B4-BE49-F238E27FC236}">
                <a16:creationId xmlns:a16="http://schemas.microsoft.com/office/drawing/2014/main" id="{97EC4D0B-11A3-7742-A011-91B600863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15" y="1468877"/>
            <a:ext cx="4336969" cy="49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6">
            <a:extLst>
              <a:ext uri="{FF2B5EF4-FFF2-40B4-BE49-F238E27FC236}">
                <a16:creationId xmlns:a16="http://schemas.microsoft.com/office/drawing/2014/main" id="{EEC0F2D1-0C8F-4029-86BF-5A9A80F9E7E6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Resultado de imagem para logo inatel">
            <a:extLst>
              <a:ext uri="{FF2B5EF4-FFF2-40B4-BE49-F238E27FC236}">
                <a16:creationId xmlns:a16="http://schemas.microsoft.com/office/drawing/2014/main" id="{D4342320-640C-40D0-88D6-D503102CF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A927B2-23E0-4FA7-A248-DEC19AF0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76BD223E-8374-4900-A7C4-9F0F6CD0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66" y="365125"/>
            <a:ext cx="10844134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Pilha </a:t>
            </a:r>
            <a:r>
              <a:rPr lang="pt-BR" b="1" i="1" dirty="0"/>
              <a:t>(</a:t>
            </a:r>
            <a:r>
              <a:rPr lang="pt-BR" b="1" i="1" dirty="0" err="1"/>
              <a:t>Stack</a:t>
            </a:r>
            <a:r>
              <a:rPr lang="pt-BR" b="1" i="1" dirty="0"/>
              <a:t>) </a:t>
            </a:r>
            <a:r>
              <a:rPr lang="pt-BR" dirty="0"/>
              <a:t>- Revisão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D5803C-4A93-47CA-BE92-F9251D15236E}"/>
              </a:ext>
            </a:extLst>
          </p:cNvPr>
          <p:cNvSpPr txBox="1"/>
          <p:nvPr/>
        </p:nvSpPr>
        <p:spPr>
          <a:xfrm>
            <a:off x="216000" y="1620078"/>
            <a:ext cx="11356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A Pilha é uma estrutura de dados do tipo </a:t>
            </a:r>
            <a:r>
              <a:rPr lang="pt-BR" sz="3600" dirty="0">
                <a:solidFill>
                  <a:srgbClr val="0070C0"/>
                </a:solidFill>
              </a:rPr>
              <a:t>LIFO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(</a:t>
            </a:r>
            <a:r>
              <a:rPr lang="pt-BR" sz="3600" b="1" i="1" dirty="0" err="1">
                <a:solidFill>
                  <a:srgbClr val="0070C0"/>
                </a:solidFill>
              </a:rPr>
              <a:t>Last</a:t>
            </a:r>
            <a:r>
              <a:rPr lang="pt-BR" sz="3600" b="1" i="1" dirty="0">
                <a:solidFill>
                  <a:srgbClr val="0070C0"/>
                </a:solidFill>
              </a:rPr>
              <a:t> In</a:t>
            </a:r>
            <a:r>
              <a:rPr lang="pt-BR" sz="3600" b="1" i="1" dirty="0"/>
              <a:t> </a:t>
            </a:r>
            <a:r>
              <a:rPr lang="pt-BR" sz="3600" b="1" i="1" dirty="0" err="1">
                <a:solidFill>
                  <a:srgbClr val="0070C0"/>
                </a:solidFill>
              </a:rPr>
              <a:t>First</a:t>
            </a:r>
            <a:r>
              <a:rPr lang="pt-BR" sz="3600" b="1" i="1" dirty="0">
                <a:solidFill>
                  <a:srgbClr val="0070C0"/>
                </a:solidFill>
              </a:rPr>
              <a:t> Out)</a:t>
            </a:r>
            <a:r>
              <a:rPr lang="pt-BR" sz="3600" dirty="0">
                <a:solidFill>
                  <a:srgbClr val="0070C0"/>
                </a:solidFill>
              </a:rPr>
              <a:t>.</a:t>
            </a:r>
            <a:r>
              <a:rPr lang="pt-BR" sz="3600" dirty="0"/>
              <a:t> O último que entra é o primeiro a sair.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Podemos fazer as seguintes operações na pilha: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3600" dirty="0"/>
              <a:t>Empilhar um elemento no topo </a:t>
            </a:r>
            <a:r>
              <a:rPr lang="pt-BR" sz="3600" dirty="0">
                <a:solidFill>
                  <a:srgbClr val="0070C0"/>
                </a:solidFill>
              </a:rPr>
              <a:t>(</a:t>
            </a:r>
            <a:r>
              <a:rPr lang="pt-BR" sz="3600" b="1" i="1" dirty="0" err="1">
                <a:solidFill>
                  <a:srgbClr val="0070C0"/>
                </a:solidFill>
              </a:rPr>
              <a:t>push</a:t>
            </a:r>
            <a:r>
              <a:rPr lang="pt-BR" sz="3600" dirty="0">
                <a:solidFill>
                  <a:srgbClr val="0070C0"/>
                </a:solidFill>
              </a:rPr>
              <a:t>)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3600" dirty="0"/>
              <a:t>Desempilhar em elemento do topo </a:t>
            </a:r>
            <a:r>
              <a:rPr lang="pt-BR" sz="3600" dirty="0">
                <a:solidFill>
                  <a:srgbClr val="0070C0"/>
                </a:solidFill>
              </a:rPr>
              <a:t>(</a:t>
            </a:r>
            <a:r>
              <a:rPr lang="pt-BR" sz="3600" b="1" i="1" dirty="0">
                <a:solidFill>
                  <a:srgbClr val="0070C0"/>
                </a:solidFill>
              </a:rPr>
              <a:t>pop</a:t>
            </a:r>
            <a:r>
              <a:rPr lang="pt-BR" sz="3600" b="1" dirty="0">
                <a:solidFill>
                  <a:srgbClr val="0070C0"/>
                </a:solidFill>
              </a:rPr>
              <a:t>)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3600" dirty="0"/>
              <a:t>Olhar o elemento do topo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3600" dirty="0"/>
              <a:t>Verificar se está vazia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Observe que toda a manipulação é feita no </a:t>
            </a:r>
            <a:r>
              <a:rPr lang="pt-BR" sz="3600" b="1" i="1" dirty="0">
                <a:solidFill>
                  <a:srgbClr val="0070C0"/>
                </a:solidFill>
              </a:rPr>
              <a:t>topo</a:t>
            </a:r>
            <a:r>
              <a:rPr lang="pt-BR" sz="3600" b="1" i="1" dirty="0"/>
              <a:t> </a:t>
            </a:r>
            <a:r>
              <a:rPr lang="pt-BR" sz="3600" dirty="0"/>
              <a:t>da pilha.</a:t>
            </a:r>
          </a:p>
        </p:txBody>
      </p:sp>
      <p:sp>
        <p:nvSpPr>
          <p:cNvPr id="4" name="Retângulo 6">
            <a:extLst>
              <a:ext uri="{FF2B5EF4-FFF2-40B4-BE49-F238E27FC236}">
                <a16:creationId xmlns:a16="http://schemas.microsoft.com/office/drawing/2014/main" id="{95D9D3A3-2083-4133-B74B-5C5FEA3E160C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 descr="Resultado de imagem para logo inatel">
            <a:extLst>
              <a:ext uri="{FF2B5EF4-FFF2-40B4-BE49-F238E27FC236}">
                <a16:creationId xmlns:a16="http://schemas.microsoft.com/office/drawing/2014/main" id="{E4C4FEEF-39FC-4DC6-B72B-68B7D067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D727833-AA6F-47AD-A8A0-52A177F1C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76BD223E-8374-4900-A7C4-9F0F6CD0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66" y="365125"/>
            <a:ext cx="10844134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Pilha </a:t>
            </a:r>
            <a:r>
              <a:rPr lang="pt-BR" b="1" i="1" dirty="0"/>
              <a:t>(</a:t>
            </a:r>
            <a:r>
              <a:rPr lang="pt-BR" b="1" i="1" dirty="0" err="1"/>
              <a:t>Stack</a:t>
            </a:r>
            <a:r>
              <a:rPr lang="pt-BR" b="1" i="1" dirty="0"/>
              <a:t>) </a:t>
            </a:r>
            <a:r>
              <a:rPr lang="pt-BR" dirty="0"/>
              <a:t>- Revisão</a:t>
            </a:r>
          </a:p>
        </p:txBody>
      </p:sp>
      <p:pic>
        <p:nvPicPr>
          <p:cNvPr id="10" name="Picture 2" descr="Stack Of Dishes GIFs - Get the best GIF on GIPHY">
            <a:extLst>
              <a:ext uri="{FF2B5EF4-FFF2-40B4-BE49-F238E27FC236}">
                <a16:creationId xmlns:a16="http://schemas.microsoft.com/office/drawing/2014/main" id="{66ED4A82-265A-9941-97B4-01A8B7A126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04" y="2071453"/>
            <a:ext cx="2992256" cy="34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DED167C-8737-C642-B059-D827BCC5A7AA}"/>
              </a:ext>
            </a:extLst>
          </p:cNvPr>
          <p:cNvSpPr/>
          <p:nvPr/>
        </p:nvSpPr>
        <p:spPr>
          <a:xfrm>
            <a:off x="1325561" y="2085862"/>
            <a:ext cx="899885" cy="3875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0C40D0-1AF8-3948-9415-D63CBF131B7F}"/>
              </a:ext>
            </a:extLst>
          </p:cNvPr>
          <p:cNvSpPr/>
          <p:nvPr/>
        </p:nvSpPr>
        <p:spPr>
          <a:xfrm>
            <a:off x="1325561" y="5529942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71" name="Conector: Angulado 19">
            <a:extLst>
              <a:ext uri="{FF2B5EF4-FFF2-40B4-BE49-F238E27FC236}">
                <a16:creationId xmlns:a16="http://schemas.microsoft.com/office/drawing/2014/main" id="{0738B0DC-EB34-0145-8B0B-835AD27B55F6}"/>
              </a:ext>
            </a:extLst>
          </p:cNvPr>
          <p:cNvCxnSpPr>
            <a:cxnSpLocks/>
          </p:cNvCxnSpPr>
          <p:nvPr/>
        </p:nvCxnSpPr>
        <p:spPr>
          <a:xfrm rot="10800000">
            <a:off x="898430" y="5777295"/>
            <a:ext cx="409523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18">
            <a:extLst>
              <a:ext uri="{FF2B5EF4-FFF2-40B4-BE49-F238E27FC236}">
                <a16:creationId xmlns:a16="http://schemas.microsoft.com/office/drawing/2014/main" id="{53C4B8D7-9A2D-444A-8EAE-DA2C27532B08}"/>
              </a:ext>
            </a:extLst>
          </p:cNvPr>
          <p:cNvSpPr txBox="1"/>
          <p:nvPr/>
        </p:nvSpPr>
        <p:spPr>
          <a:xfrm>
            <a:off x="1434288" y="1704394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84" name="CaixaDeTexto 18">
            <a:extLst>
              <a:ext uri="{FF2B5EF4-FFF2-40B4-BE49-F238E27FC236}">
                <a16:creationId xmlns:a16="http://schemas.microsoft.com/office/drawing/2014/main" id="{847CE7C9-2FE3-4545-9908-3AEA0DFF195E}"/>
              </a:ext>
            </a:extLst>
          </p:cNvPr>
          <p:cNvSpPr txBox="1"/>
          <p:nvPr/>
        </p:nvSpPr>
        <p:spPr>
          <a:xfrm>
            <a:off x="623379" y="5377796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Topo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6F4366-331D-9840-A6A5-C2521C4345E1}"/>
              </a:ext>
            </a:extLst>
          </p:cNvPr>
          <p:cNvSpPr/>
          <p:nvPr/>
        </p:nvSpPr>
        <p:spPr>
          <a:xfrm>
            <a:off x="3100764" y="2092715"/>
            <a:ext cx="899885" cy="3875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FD3173B-30C7-0841-A7F2-61647EFE46C6}"/>
              </a:ext>
            </a:extLst>
          </p:cNvPr>
          <p:cNvSpPr/>
          <p:nvPr/>
        </p:nvSpPr>
        <p:spPr>
          <a:xfrm>
            <a:off x="3100764" y="5536795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91" name="Conector: Angulado 19">
            <a:extLst>
              <a:ext uri="{FF2B5EF4-FFF2-40B4-BE49-F238E27FC236}">
                <a16:creationId xmlns:a16="http://schemas.microsoft.com/office/drawing/2014/main" id="{BF9CFA4E-1665-8443-8AA1-E87A37BB6453}"/>
              </a:ext>
            </a:extLst>
          </p:cNvPr>
          <p:cNvCxnSpPr>
            <a:cxnSpLocks/>
          </p:cNvCxnSpPr>
          <p:nvPr/>
        </p:nvCxnSpPr>
        <p:spPr>
          <a:xfrm rot="10800000">
            <a:off x="2659119" y="5276148"/>
            <a:ext cx="409523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18">
            <a:extLst>
              <a:ext uri="{FF2B5EF4-FFF2-40B4-BE49-F238E27FC236}">
                <a16:creationId xmlns:a16="http://schemas.microsoft.com/office/drawing/2014/main" id="{8E366CEA-B188-D44C-A5F5-168E44BCAFEF}"/>
              </a:ext>
            </a:extLst>
          </p:cNvPr>
          <p:cNvSpPr txBox="1"/>
          <p:nvPr/>
        </p:nvSpPr>
        <p:spPr>
          <a:xfrm>
            <a:off x="3209491" y="1711247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93" name="CaixaDeTexto 18">
            <a:extLst>
              <a:ext uri="{FF2B5EF4-FFF2-40B4-BE49-F238E27FC236}">
                <a16:creationId xmlns:a16="http://schemas.microsoft.com/office/drawing/2014/main" id="{277C95CA-5A73-9446-AE84-A1C2CB17303A}"/>
              </a:ext>
            </a:extLst>
          </p:cNvPr>
          <p:cNvSpPr txBox="1"/>
          <p:nvPr/>
        </p:nvSpPr>
        <p:spPr>
          <a:xfrm>
            <a:off x="2384068" y="4876649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Topo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67B994-1D17-3C40-8743-A611194FD7B6}"/>
              </a:ext>
            </a:extLst>
          </p:cNvPr>
          <p:cNvSpPr/>
          <p:nvPr/>
        </p:nvSpPr>
        <p:spPr>
          <a:xfrm>
            <a:off x="3108024" y="5079595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BC6C047-C326-EC4F-889E-F6608C32DC5C}"/>
              </a:ext>
            </a:extLst>
          </p:cNvPr>
          <p:cNvSpPr/>
          <p:nvPr/>
        </p:nvSpPr>
        <p:spPr>
          <a:xfrm>
            <a:off x="4768994" y="2092715"/>
            <a:ext cx="899885" cy="3875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C60DFEC-0885-3048-B868-F9C6975C8515}"/>
              </a:ext>
            </a:extLst>
          </p:cNvPr>
          <p:cNvSpPr/>
          <p:nvPr/>
        </p:nvSpPr>
        <p:spPr>
          <a:xfrm>
            <a:off x="4768994" y="5536795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97" name="Conector: Angulado 19">
            <a:extLst>
              <a:ext uri="{FF2B5EF4-FFF2-40B4-BE49-F238E27FC236}">
                <a16:creationId xmlns:a16="http://schemas.microsoft.com/office/drawing/2014/main" id="{2F907951-A3E7-3044-AEC2-A9CBB7C985E1}"/>
              </a:ext>
            </a:extLst>
          </p:cNvPr>
          <p:cNvCxnSpPr>
            <a:cxnSpLocks/>
          </p:cNvCxnSpPr>
          <p:nvPr/>
        </p:nvCxnSpPr>
        <p:spPr>
          <a:xfrm rot="10800000">
            <a:off x="4327349" y="4869746"/>
            <a:ext cx="409523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18">
            <a:extLst>
              <a:ext uri="{FF2B5EF4-FFF2-40B4-BE49-F238E27FC236}">
                <a16:creationId xmlns:a16="http://schemas.microsoft.com/office/drawing/2014/main" id="{26F1E50D-A477-AB48-B19A-A31FD0737705}"/>
              </a:ext>
            </a:extLst>
          </p:cNvPr>
          <p:cNvSpPr txBox="1"/>
          <p:nvPr/>
        </p:nvSpPr>
        <p:spPr>
          <a:xfrm>
            <a:off x="4877721" y="1711247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F0808F-0DC5-2B47-B355-9FFEC668988D}"/>
              </a:ext>
            </a:extLst>
          </p:cNvPr>
          <p:cNvSpPr/>
          <p:nvPr/>
        </p:nvSpPr>
        <p:spPr>
          <a:xfrm>
            <a:off x="4776254" y="5079595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0" name="CaixaDeTexto 18">
            <a:extLst>
              <a:ext uri="{FF2B5EF4-FFF2-40B4-BE49-F238E27FC236}">
                <a16:creationId xmlns:a16="http://schemas.microsoft.com/office/drawing/2014/main" id="{74DDF223-EBAC-2F48-A2FA-A80D64F3AF64}"/>
              </a:ext>
            </a:extLst>
          </p:cNvPr>
          <p:cNvSpPr txBox="1"/>
          <p:nvPr/>
        </p:nvSpPr>
        <p:spPr>
          <a:xfrm>
            <a:off x="4093825" y="4481425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Topo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04A5FF7-4C96-784F-9D06-24B1AD40793E}"/>
              </a:ext>
            </a:extLst>
          </p:cNvPr>
          <p:cNvSpPr/>
          <p:nvPr/>
        </p:nvSpPr>
        <p:spPr>
          <a:xfrm>
            <a:off x="4769000" y="4651423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0565B43-98F8-8141-BAFE-6A25ABBDA6B2}"/>
              </a:ext>
            </a:extLst>
          </p:cNvPr>
          <p:cNvSpPr/>
          <p:nvPr/>
        </p:nvSpPr>
        <p:spPr>
          <a:xfrm>
            <a:off x="6588901" y="2085861"/>
            <a:ext cx="899885" cy="3875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96D7A7-BDE7-D44E-A7F1-2660441AA72F}"/>
              </a:ext>
            </a:extLst>
          </p:cNvPr>
          <p:cNvSpPr/>
          <p:nvPr/>
        </p:nvSpPr>
        <p:spPr>
          <a:xfrm>
            <a:off x="6588901" y="5529941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10" name="Conector: Angulado 19">
            <a:extLst>
              <a:ext uri="{FF2B5EF4-FFF2-40B4-BE49-F238E27FC236}">
                <a16:creationId xmlns:a16="http://schemas.microsoft.com/office/drawing/2014/main" id="{F7D76E50-B0F6-D348-A8D2-314C9481D46C}"/>
              </a:ext>
            </a:extLst>
          </p:cNvPr>
          <p:cNvCxnSpPr>
            <a:cxnSpLocks/>
          </p:cNvCxnSpPr>
          <p:nvPr/>
        </p:nvCxnSpPr>
        <p:spPr>
          <a:xfrm rot="10800000">
            <a:off x="6147256" y="5312835"/>
            <a:ext cx="409523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8">
            <a:extLst>
              <a:ext uri="{FF2B5EF4-FFF2-40B4-BE49-F238E27FC236}">
                <a16:creationId xmlns:a16="http://schemas.microsoft.com/office/drawing/2014/main" id="{47A1FE42-A804-7B44-852A-71FF45E4810F}"/>
              </a:ext>
            </a:extLst>
          </p:cNvPr>
          <p:cNvSpPr txBox="1"/>
          <p:nvPr/>
        </p:nvSpPr>
        <p:spPr>
          <a:xfrm>
            <a:off x="6697628" y="1704393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Pop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0A1DBF-C448-1F40-8001-49A4966ED493}"/>
              </a:ext>
            </a:extLst>
          </p:cNvPr>
          <p:cNvSpPr/>
          <p:nvPr/>
        </p:nvSpPr>
        <p:spPr>
          <a:xfrm>
            <a:off x="6596161" y="5087255"/>
            <a:ext cx="899885" cy="431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3" name="CaixaDeTexto 18">
            <a:extLst>
              <a:ext uri="{FF2B5EF4-FFF2-40B4-BE49-F238E27FC236}">
                <a16:creationId xmlns:a16="http://schemas.microsoft.com/office/drawing/2014/main" id="{4C4EA599-8653-954F-BF52-A0728D899F5A}"/>
              </a:ext>
            </a:extLst>
          </p:cNvPr>
          <p:cNvSpPr txBox="1"/>
          <p:nvPr/>
        </p:nvSpPr>
        <p:spPr>
          <a:xfrm>
            <a:off x="5913732" y="4924514"/>
            <a:ext cx="682429" cy="3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Topo</a:t>
            </a:r>
          </a:p>
        </p:txBody>
      </p:sp>
      <p:sp>
        <p:nvSpPr>
          <p:cNvPr id="28" name="Retângulo 6">
            <a:extLst>
              <a:ext uri="{FF2B5EF4-FFF2-40B4-BE49-F238E27FC236}">
                <a16:creationId xmlns:a16="http://schemas.microsoft.com/office/drawing/2014/main" id="{8B208520-A289-4C22-92A7-8C4F96EC1D96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Picture 4" descr="Resultado de imagem para logo inatel">
            <a:extLst>
              <a:ext uri="{FF2B5EF4-FFF2-40B4-BE49-F238E27FC236}">
                <a16:creationId xmlns:a16="http://schemas.microsoft.com/office/drawing/2014/main" id="{D0338FEB-4E4E-401B-BD9B-A0B2682F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D1258D6-963A-4219-B76D-AAC69F573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1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3C220-F93A-5B47-A30B-C7C7BE77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" y="209550"/>
            <a:ext cx="7124700" cy="6438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869574-03E4-AF4C-83DA-0FBC3257D2B6}"/>
              </a:ext>
            </a:extLst>
          </p:cNvPr>
          <p:cNvSpPr/>
          <p:nvPr/>
        </p:nvSpPr>
        <p:spPr>
          <a:xfrm>
            <a:off x="605953" y="2315184"/>
            <a:ext cx="4238422" cy="8560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028EF-3878-0346-A56B-1B419957F06E}"/>
              </a:ext>
            </a:extLst>
          </p:cNvPr>
          <p:cNvSpPr txBox="1"/>
          <p:nvPr/>
        </p:nvSpPr>
        <p:spPr>
          <a:xfrm>
            <a:off x="5985145" y="2481591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Verifica se a pilha está vazia!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076E8-A712-B04A-8056-3B7A503173E4}"/>
              </a:ext>
            </a:extLst>
          </p:cNvPr>
          <p:cNvCxnSpPr>
            <a:cxnSpLocks/>
          </p:cNvCxnSpPr>
          <p:nvPr/>
        </p:nvCxnSpPr>
        <p:spPr>
          <a:xfrm flipH="1">
            <a:off x="5010859" y="2743201"/>
            <a:ext cx="97428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AA2988-C3EA-F142-9039-8BD5E5FC718C}"/>
              </a:ext>
            </a:extLst>
          </p:cNvPr>
          <p:cNvSpPr/>
          <p:nvPr/>
        </p:nvSpPr>
        <p:spPr>
          <a:xfrm>
            <a:off x="625408" y="3409545"/>
            <a:ext cx="4238422" cy="1104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05A28-30D8-6940-9F1C-8A0D036444F5}"/>
              </a:ext>
            </a:extLst>
          </p:cNvPr>
          <p:cNvSpPr txBox="1"/>
          <p:nvPr/>
        </p:nvSpPr>
        <p:spPr>
          <a:xfrm>
            <a:off x="5985145" y="3591580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Faz o </a:t>
            </a:r>
            <a:r>
              <a:rPr lang="pt-BR" sz="2800" b="1" i="1" dirty="0" err="1"/>
              <a:t>push</a:t>
            </a:r>
            <a:r>
              <a:rPr lang="pt-BR" sz="2800" b="1" i="1" dirty="0"/>
              <a:t> </a:t>
            </a:r>
            <a:r>
              <a:rPr lang="pt-BR" sz="2800" dirty="0"/>
              <a:t>na Pilha</a:t>
            </a:r>
            <a:endParaRPr lang="pt-BR" sz="2800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5D329A-89B8-0A46-931D-B0E0C45078D6}"/>
              </a:ext>
            </a:extLst>
          </p:cNvPr>
          <p:cNvCxnSpPr>
            <a:cxnSpLocks/>
          </p:cNvCxnSpPr>
          <p:nvPr/>
        </p:nvCxnSpPr>
        <p:spPr>
          <a:xfrm flipH="1">
            <a:off x="5010859" y="3853190"/>
            <a:ext cx="97428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AA6F23-7EFF-3D4B-963A-1F0DC18369B5}"/>
              </a:ext>
            </a:extLst>
          </p:cNvPr>
          <p:cNvSpPr/>
          <p:nvPr/>
        </p:nvSpPr>
        <p:spPr>
          <a:xfrm>
            <a:off x="625407" y="4724807"/>
            <a:ext cx="6203409" cy="19236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78168-0C7A-2043-8EC6-E08C80AC54AF}"/>
              </a:ext>
            </a:extLst>
          </p:cNvPr>
          <p:cNvSpPr txBox="1"/>
          <p:nvPr/>
        </p:nvSpPr>
        <p:spPr>
          <a:xfrm>
            <a:off x="7870184" y="4972423"/>
            <a:ext cx="4321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Faz o </a:t>
            </a:r>
            <a:r>
              <a:rPr lang="pt-BR" sz="2800" b="1" i="1" dirty="0"/>
              <a:t>pop </a:t>
            </a:r>
            <a:r>
              <a:rPr lang="pt-BR" sz="2800" dirty="0"/>
              <a:t>na Pilha. Caso esteja vazia, lança uma </a:t>
            </a:r>
            <a:r>
              <a:rPr lang="pt-BR" sz="2800" b="1" i="1" dirty="0" err="1"/>
              <a:t>Exception</a:t>
            </a:r>
            <a:endParaRPr lang="pt-BR" sz="2800" b="1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8FDF31-1BFB-0F4C-A68C-52B94DEC37EA}"/>
              </a:ext>
            </a:extLst>
          </p:cNvPr>
          <p:cNvCxnSpPr>
            <a:cxnSpLocks/>
          </p:cNvCxnSpPr>
          <p:nvPr/>
        </p:nvCxnSpPr>
        <p:spPr>
          <a:xfrm flipH="1">
            <a:off x="6895898" y="5664921"/>
            <a:ext cx="97428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E0B836-37BE-0848-A514-8C999F08250B}"/>
              </a:ext>
            </a:extLst>
          </p:cNvPr>
          <p:cNvSpPr/>
          <p:nvPr/>
        </p:nvSpPr>
        <p:spPr>
          <a:xfrm>
            <a:off x="625407" y="486383"/>
            <a:ext cx="6665473" cy="2752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88E69-11C8-F149-A4E2-276581DDC39D}"/>
              </a:ext>
            </a:extLst>
          </p:cNvPr>
          <p:cNvSpPr txBox="1"/>
          <p:nvPr/>
        </p:nvSpPr>
        <p:spPr>
          <a:xfrm>
            <a:off x="6638013" y="948600"/>
            <a:ext cx="4321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 err="1"/>
              <a:t>ArrayList</a:t>
            </a:r>
            <a:r>
              <a:rPr lang="pt-BR" sz="2800" dirty="0"/>
              <a:t> para armazenar os elementos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F73C76-C211-9F4C-A6E3-5741D4E3F4D0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553989" y="931472"/>
            <a:ext cx="1084024" cy="494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0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497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Seguindo a convenção do </a:t>
            </a:r>
            <a:r>
              <a:rPr lang="pt-BR" sz="5400" dirty="0" err="1"/>
              <a:t>Maven</a:t>
            </a:r>
            <a:r>
              <a:rPr lang="pt-BR" sz="5400" dirty="0"/>
              <a:t>, essa classe ficará no diretório </a:t>
            </a:r>
            <a:r>
              <a:rPr lang="pt-BR" sz="5400" dirty="0" err="1"/>
              <a:t>src</a:t>
            </a:r>
            <a:r>
              <a:rPr lang="pt-BR" sz="5400" dirty="0"/>
              <a:t>/</a:t>
            </a:r>
            <a:r>
              <a:rPr lang="pt-BR" sz="5400" dirty="0" err="1"/>
              <a:t>main</a:t>
            </a:r>
            <a:r>
              <a:rPr lang="pt-BR" sz="5400" dirty="0"/>
              <a:t>/</a:t>
            </a:r>
            <a:r>
              <a:rPr lang="pt-BR" sz="5400" dirty="0" err="1"/>
              <a:t>java</a:t>
            </a:r>
            <a:endParaRPr lang="pt-BR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01017-96A7-5D40-B844-620543AE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8" y="3429000"/>
            <a:ext cx="5914417" cy="23269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B90748-614C-D940-8CE5-75FB2084E8F1}"/>
              </a:ext>
            </a:extLst>
          </p:cNvPr>
          <p:cNvSpPr/>
          <p:nvPr/>
        </p:nvSpPr>
        <p:spPr>
          <a:xfrm>
            <a:off x="3591802" y="4043870"/>
            <a:ext cx="5295496" cy="6059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70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6827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Como vamos testar a classe Pilha?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3B7E2-0D55-104C-8517-E4BDA8922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3"/>
          <a:stretch/>
        </p:blipFill>
        <p:spPr>
          <a:xfrm>
            <a:off x="5162144" y="1302165"/>
            <a:ext cx="5343727" cy="51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770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Testes automatizados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A995FBC-23BF-3E4D-928A-B75BBB62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29" y="1756259"/>
            <a:ext cx="7658141" cy="49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885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De forma automatizada!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A34E-EC87-AD41-9EC1-324E70B04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0" b="28400"/>
          <a:stretch/>
        </p:blipFill>
        <p:spPr>
          <a:xfrm>
            <a:off x="0" y="4345178"/>
            <a:ext cx="5842000" cy="250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535C30-2234-134F-9CCF-12669EA9E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18" y="1444183"/>
            <a:ext cx="7797260" cy="1832356"/>
          </a:xfrm>
          <a:prstGeom prst="rect">
            <a:avLst/>
          </a:prstGeom>
        </p:spPr>
      </p:pic>
      <p:pic>
        <p:nvPicPr>
          <p:cNvPr id="1026" name="Picture 2" descr="เริ่มต้นเขียน Java บน IntelliJ IDEA | by Inplity X | Medium">
            <a:extLst>
              <a:ext uri="{FF2B5EF4-FFF2-40B4-BE49-F238E27FC236}">
                <a16:creationId xmlns:a16="http://schemas.microsoft.com/office/drawing/2014/main" id="{8463EC5B-BE7E-4BC8-A6D5-63C1E7C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9" y="3165812"/>
            <a:ext cx="6405579" cy="26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9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80523" y="267913"/>
            <a:ext cx="12353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Por convenção, a classe de teste tem o mesmo nome da classe testada adicionando-se o sufixo  “Teste”.  </a:t>
            </a:r>
            <a:endParaRPr lang="pt-BR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C27A3-80B7-BD4C-8EC4-BF17A0BE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6" y="3127602"/>
            <a:ext cx="6191486" cy="23083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055AC3-38E7-EE47-9250-E1DF3E54E1B7}"/>
              </a:ext>
            </a:extLst>
          </p:cNvPr>
          <p:cNvSpPr/>
          <p:nvPr/>
        </p:nvSpPr>
        <p:spPr>
          <a:xfrm>
            <a:off x="3439319" y="3126024"/>
            <a:ext cx="2494553" cy="6059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93799-F26C-E24C-95EE-FC430B118EAE}"/>
              </a:ext>
            </a:extLst>
          </p:cNvPr>
          <p:cNvSpPr txBox="1"/>
          <p:nvPr/>
        </p:nvSpPr>
        <p:spPr>
          <a:xfrm>
            <a:off x="6780686" y="4233080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Pilha + Teste</a:t>
            </a:r>
            <a:endParaRPr lang="pt-BR" sz="2800" b="1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482417-7186-3145-8E51-2982401572F9}"/>
              </a:ext>
            </a:extLst>
          </p:cNvPr>
          <p:cNvCxnSpPr>
            <a:cxnSpLocks/>
          </p:cNvCxnSpPr>
          <p:nvPr/>
        </p:nvCxnSpPr>
        <p:spPr>
          <a:xfrm flipH="1" flipV="1">
            <a:off x="5583678" y="3949430"/>
            <a:ext cx="951384" cy="545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0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C9B7A-DDC2-6E40-93DB-E94303CF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91" y="2190885"/>
            <a:ext cx="4791668" cy="3587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0"/>
            <a:ext cx="12353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Seguindo a convenção, essa classe ficará no diretório </a:t>
            </a:r>
            <a:r>
              <a:rPr lang="pt-BR" sz="4400" dirty="0" err="1"/>
              <a:t>src</a:t>
            </a:r>
            <a:r>
              <a:rPr lang="pt-BR" sz="4400" dirty="0"/>
              <a:t>/</a:t>
            </a:r>
            <a:r>
              <a:rPr lang="pt-BR" sz="4400" dirty="0" err="1"/>
              <a:t>test</a:t>
            </a:r>
            <a:r>
              <a:rPr lang="pt-BR" sz="4400" dirty="0"/>
              <a:t>/</a:t>
            </a:r>
            <a:r>
              <a:rPr lang="pt-BR" sz="4400" dirty="0" err="1"/>
              <a:t>java</a:t>
            </a:r>
            <a:endParaRPr lang="pt-BR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FFDD5D-CA6E-CD4A-BE55-36EF546D4ECF}"/>
              </a:ext>
            </a:extLst>
          </p:cNvPr>
          <p:cNvSpPr/>
          <p:nvPr/>
        </p:nvSpPr>
        <p:spPr>
          <a:xfrm>
            <a:off x="1290536" y="4435813"/>
            <a:ext cx="4442823" cy="1342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5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24161-C49A-4E4D-A204-1076E906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12" y="3717718"/>
            <a:ext cx="6361260" cy="2992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0"/>
            <a:ext cx="123530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Os métodos de teste devem seguir as seguintes regras: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Públicos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Sem parâmetros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retorno </a:t>
            </a:r>
            <a:r>
              <a:rPr lang="pt-BR" sz="3600" b="1" i="1" dirty="0" err="1"/>
              <a:t>void</a:t>
            </a:r>
            <a:r>
              <a:rPr lang="pt-BR" sz="3600" b="1" i="1" dirty="0"/>
              <a:t> </a:t>
            </a:r>
            <a:r>
              <a:rPr lang="pt-BR" sz="3600" dirty="0"/>
              <a:t>(boa prática)</a:t>
            </a:r>
            <a:endParaRPr lang="pt-BR" sz="3600" b="1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Com prefixo “teste” (convenção)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Anotados com @Test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FFDD5D-CA6E-CD4A-BE55-36EF546D4ECF}"/>
              </a:ext>
            </a:extLst>
          </p:cNvPr>
          <p:cNvSpPr/>
          <p:nvPr/>
        </p:nvSpPr>
        <p:spPr>
          <a:xfrm>
            <a:off x="6176523" y="4435791"/>
            <a:ext cx="5855761" cy="15564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6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802E4-8D54-8F4C-9B8D-BA1611D3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64" y="2507631"/>
            <a:ext cx="4406900" cy="124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8D28FA-7E1D-4F4D-BEDF-CE58DDAA9C49}"/>
              </a:ext>
            </a:extLst>
          </p:cNvPr>
          <p:cNvSpPr txBox="1"/>
          <p:nvPr/>
        </p:nvSpPr>
        <p:spPr>
          <a:xfrm>
            <a:off x="3320378" y="1644997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Anotação @Test.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4D26D7-43D5-1C4E-9E23-E36BE339ED86}"/>
              </a:ext>
            </a:extLst>
          </p:cNvPr>
          <p:cNvCxnSpPr>
            <a:cxnSpLocks/>
          </p:cNvCxnSpPr>
          <p:nvPr/>
        </p:nvCxnSpPr>
        <p:spPr>
          <a:xfrm flipH="1">
            <a:off x="1575881" y="1984444"/>
            <a:ext cx="1586233" cy="523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0AD7EF-22F7-0E4E-94E1-BDF0636D8FB3}"/>
              </a:ext>
            </a:extLst>
          </p:cNvPr>
          <p:cNvCxnSpPr>
            <a:cxnSpLocks/>
          </p:cNvCxnSpPr>
          <p:nvPr/>
        </p:nvCxnSpPr>
        <p:spPr>
          <a:xfrm flipH="1" flipV="1">
            <a:off x="2496624" y="3177608"/>
            <a:ext cx="793116" cy="772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E87DF-F198-6A4E-A1BF-6D82514A4EE1}"/>
              </a:ext>
            </a:extLst>
          </p:cNvPr>
          <p:cNvSpPr txBox="1"/>
          <p:nvPr/>
        </p:nvSpPr>
        <p:spPr>
          <a:xfrm>
            <a:off x="2961281" y="3904021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void</a:t>
            </a:r>
            <a:endParaRPr lang="pt-B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418C4-8C74-DE44-92D7-B3B431B1367C}"/>
              </a:ext>
            </a:extLst>
          </p:cNvPr>
          <p:cNvSpPr txBox="1"/>
          <p:nvPr/>
        </p:nvSpPr>
        <p:spPr>
          <a:xfrm>
            <a:off x="958664" y="4704517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Pública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8358EA-4B86-C04E-B623-4691BC11FEEE}"/>
              </a:ext>
            </a:extLst>
          </p:cNvPr>
          <p:cNvCxnSpPr>
            <a:cxnSpLocks/>
          </p:cNvCxnSpPr>
          <p:nvPr/>
        </p:nvCxnSpPr>
        <p:spPr>
          <a:xfrm flipV="1">
            <a:off x="1367450" y="3129932"/>
            <a:ext cx="0" cy="147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A89EC-835F-1449-967B-F37956ED39AB}"/>
              </a:ext>
            </a:extLst>
          </p:cNvPr>
          <p:cNvCxnSpPr>
            <a:cxnSpLocks/>
          </p:cNvCxnSpPr>
          <p:nvPr/>
        </p:nvCxnSpPr>
        <p:spPr>
          <a:xfrm flipH="1" flipV="1">
            <a:off x="4969006" y="3093638"/>
            <a:ext cx="793116" cy="772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988E4E-889A-7241-8AEB-8FCF69B4BA9E}"/>
              </a:ext>
            </a:extLst>
          </p:cNvPr>
          <p:cNvSpPr txBox="1"/>
          <p:nvPr/>
        </p:nvSpPr>
        <p:spPr>
          <a:xfrm>
            <a:off x="5280480" y="3920469"/>
            <a:ext cx="4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Não recebe parâmetros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78661A-344D-704D-94A5-85AB167B6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40" b="28400"/>
          <a:stretch/>
        </p:blipFill>
        <p:spPr>
          <a:xfrm>
            <a:off x="6418718" y="-47196"/>
            <a:ext cx="5842000" cy="250973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97C2-F856-4049-BE1A-C88D58D25D66}"/>
              </a:ext>
            </a:extLst>
          </p:cNvPr>
          <p:cNvCxnSpPr>
            <a:cxnSpLocks/>
          </p:cNvCxnSpPr>
          <p:nvPr/>
        </p:nvCxnSpPr>
        <p:spPr>
          <a:xfrm flipH="1" flipV="1">
            <a:off x="3653846" y="3104411"/>
            <a:ext cx="1357702" cy="1895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FCF531-D1E8-454C-80F5-E104E9734C6C}"/>
              </a:ext>
            </a:extLst>
          </p:cNvPr>
          <p:cNvSpPr txBox="1"/>
          <p:nvPr/>
        </p:nvSpPr>
        <p:spPr>
          <a:xfrm>
            <a:off x="3982501" y="5042891"/>
            <a:ext cx="66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Por convenção, o nome inicia com “teste”</a:t>
            </a:r>
          </a:p>
        </p:txBody>
      </p:sp>
    </p:spTree>
    <p:extLst>
      <p:ext uri="{BB962C8B-B14F-4D97-AF65-F5344CB8AC3E}">
        <p14:creationId xmlns:p14="http://schemas.microsoft.com/office/powerpoint/2010/main" val="362028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78050" y="3871608"/>
            <a:ext cx="11706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O que é uma Anotação? (</a:t>
            </a:r>
            <a:r>
              <a:rPr lang="pt-BR" sz="4800" b="1" i="1" dirty="0" err="1"/>
              <a:t>Annotation</a:t>
            </a:r>
            <a:r>
              <a:rPr lang="pt-BR" sz="4800" dirty="0"/>
              <a:t>)</a:t>
            </a:r>
            <a:endParaRPr lang="pt-B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EA0C2-24ED-3947-9DCF-98155803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71" y="318541"/>
            <a:ext cx="7793984" cy="3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1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0"/>
            <a:ext cx="123530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Linguagens como C# (</a:t>
            </a:r>
            <a:r>
              <a:rPr lang="pt-BR" sz="4000" dirty="0" err="1"/>
              <a:t>Attribute</a:t>
            </a:r>
            <a:r>
              <a:rPr lang="pt-BR" sz="4000" dirty="0"/>
              <a:t>) e Java (</a:t>
            </a:r>
            <a:r>
              <a:rPr lang="pt-BR" sz="4000" dirty="0" err="1"/>
              <a:t>Annotation</a:t>
            </a:r>
            <a:r>
              <a:rPr lang="pt-BR" sz="4000" dirty="0"/>
              <a:t>) oferecem um recurso para customizarmos </a:t>
            </a:r>
            <a:r>
              <a:rPr lang="pt-BR" sz="4000" b="1" dirty="0">
                <a:solidFill>
                  <a:srgbClr val="0070C0"/>
                </a:solidFill>
              </a:rPr>
              <a:t>metadados</a:t>
            </a:r>
            <a:r>
              <a:rPr lang="pt-BR" sz="4000" b="1" dirty="0"/>
              <a:t> </a:t>
            </a:r>
            <a:r>
              <a:rPr lang="pt-BR" sz="4000" dirty="0"/>
              <a:t>nos elementos de uma classe: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Elementos: membros, métodos, a própria classe....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Metadados: Dados que descrevem dados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 Considere um método. Quais os seus </a:t>
            </a:r>
            <a:r>
              <a:rPr lang="pt-BR" sz="4000" b="1" dirty="0">
                <a:solidFill>
                  <a:srgbClr val="0070C0"/>
                </a:solidFill>
              </a:rPr>
              <a:t>metadados</a:t>
            </a:r>
            <a:r>
              <a:rPr lang="pt-BR" sz="4000" dirty="0"/>
              <a:t>?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pt-BR" sz="4000" dirty="0"/>
              <a:t> tipo de retorno, argumentos, modificadores de acesso, etc.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 Ou seja, dados que descrevem o método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7D01B-F494-1142-A947-26EBE271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553" y="4766553"/>
            <a:ext cx="2091447" cy="20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010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Mas e o @Test?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É um outro </a:t>
            </a:r>
            <a:r>
              <a:rPr lang="pt-BR" sz="5400" b="1" dirty="0">
                <a:solidFill>
                  <a:srgbClr val="0070C0"/>
                </a:solidFill>
              </a:rPr>
              <a:t>metadado</a:t>
            </a:r>
            <a:r>
              <a:rPr lang="pt-BR" sz="5400" dirty="0"/>
              <a:t> do método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Além dos </a:t>
            </a:r>
            <a:r>
              <a:rPr lang="pt-BR" sz="5400" b="1" dirty="0">
                <a:solidFill>
                  <a:srgbClr val="0070C0"/>
                </a:solidFill>
              </a:rPr>
              <a:t>metadados</a:t>
            </a:r>
            <a:r>
              <a:rPr lang="pt-BR" sz="5400" dirty="0"/>
              <a:t> presentes na própria estrutura, ele também é um “método de teste”.</a:t>
            </a:r>
          </a:p>
        </p:txBody>
      </p:sp>
    </p:spTree>
    <p:extLst>
      <p:ext uri="{BB962C8B-B14F-4D97-AF65-F5344CB8AC3E}">
        <p14:creationId xmlns:p14="http://schemas.microsoft.com/office/powerpoint/2010/main" val="3966624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010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As anotações só fazem sentido para outro software capaz de processá-las.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No nosso exemplo, o </a:t>
            </a:r>
            <a:r>
              <a:rPr lang="pt-BR" sz="5400" dirty="0" err="1"/>
              <a:t>JUnit</a:t>
            </a:r>
            <a:r>
              <a:rPr lang="pt-BR" sz="5400" dirty="0"/>
              <a:t> é capaz de processar a anotação @Test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0AE0F-C9D5-A341-B127-4C95D893A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0" b="28400"/>
          <a:stretch/>
        </p:blipFill>
        <p:spPr>
          <a:xfrm>
            <a:off x="3753339" y="4651418"/>
            <a:ext cx="4320618" cy="18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68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...voltando...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49E9E-4B0F-A443-B8F0-992FA03D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08" y="2083471"/>
            <a:ext cx="6361260" cy="29925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F91F3-A6DA-1D41-A78F-B86EF153C499}"/>
              </a:ext>
            </a:extLst>
          </p:cNvPr>
          <p:cNvSpPr/>
          <p:nvPr/>
        </p:nvSpPr>
        <p:spPr>
          <a:xfrm>
            <a:off x="1462681" y="2801544"/>
            <a:ext cx="5855761" cy="15564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93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B386977A-DC3C-DA40-8607-E461C9F91398}"/>
              </a:ext>
            </a:extLst>
          </p:cNvPr>
          <p:cNvGraphicFramePr/>
          <p:nvPr/>
        </p:nvGraphicFramePr>
        <p:xfrm>
          <a:off x="3955714" y="1293837"/>
          <a:ext cx="6252764" cy="4542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BBA47C95-3435-6242-AB35-9F5F868AA9CF}"/>
              </a:ext>
            </a:extLst>
          </p:cNvPr>
          <p:cNvGraphicFramePr/>
          <p:nvPr/>
        </p:nvGraphicFramePr>
        <p:xfrm>
          <a:off x="-569730" y="1997242"/>
          <a:ext cx="7692426" cy="3318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2958B8B7-8FE3-E74C-86CB-BD5803FBA398}"/>
              </a:ext>
            </a:extLst>
          </p:cNvPr>
          <p:cNvSpPr/>
          <p:nvPr/>
        </p:nvSpPr>
        <p:spPr>
          <a:xfrm>
            <a:off x="559403" y="3296795"/>
            <a:ext cx="4550503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1C2ABB-C1DD-224B-9938-9B09BD95C0B2}"/>
              </a:ext>
            </a:extLst>
          </p:cNvPr>
          <p:cNvSpPr/>
          <p:nvPr/>
        </p:nvSpPr>
        <p:spPr>
          <a:xfrm>
            <a:off x="583467" y="4644392"/>
            <a:ext cx="3611852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128D74-FCB5-D440-A1F7-132D078EF421}"/>
              </a:ext>
            </a:extLst>
          </p:cNvPr>
          <p:cNvSpPr/>
          <p:nvPr/>
        </p:nvSpPr>
        <p:spPr>
          <a:xfrm>
            <a:off x="559403" y="1887039"/>
            <a:ext cx="5541046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AAD70AC-F630-DF41-87AB-003DEFB5A9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5459" y="1997242"/>
            <a:ext cx="1890468" cy="6331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2FEBF5D-1F15-E045-90B6-299B8E9CC8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6541" y="2084990"/>
            <a:ext cx="1729736" cy="41909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A642364-3903-394F-BC67-86B976DCA0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114" y="1928782"/>
            <a:ext cx="1289178" cy="7387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47DEF09-DFBA-0B4F-8CA1-37CE0651F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4531" y="3321478"/>
            <a:ext cx="1840246" cy="77290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A980191-BBE7-9945-B148-E6AE9CDFD1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925" y="3407921"/>
            <a:ext cx="1363635" cy="56249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13AF832-87D0-304F-843B-52D4456F2D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05690" y="3315352"/>
            <a:ext cx="1305156" cy="73415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1DF87318-63CB-A44E-977B-4FBAECE896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6949" y="4799389"/>
            <a:ext cx="1328920" cy="47869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C56A73-671B-D749-8449-91C010805F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725" y="4732684"/>
            <a:ext cx="1328920" cy="6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594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Para usar o @Test, precisamos importar a anotação.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O Eclipse ajuda </a:t>
            </a:r>
            <a:r>
              <a:rPr lang="pt-BR" sz="3600" dirty="0"/>
              <a:t>(</a:t>
            </a:r>
            <a:r>
              <a:rPr lang="pt-BR" sz="3600" dirty="0" err="1"/>
              <a:t>Intellisense</a:t>
            </a:r>
            <a:r>
              <a:rPr lang="pt-BR" sz="3600" dirty="0"/>
              <a:t> ou </a:t>
            </a:r>
            <a:r>
              <a:rPr lang="pt-BR" sz="3600" dirty="0" err="1"/>
              <a:t>ctrl+shift+o</a:t>
            </a:r>
            <a:r>
              <a:rPr lang="pt-BR" sz="3600" dirty="0"/>
              <a:t>)!</a:t>
            </a:r>
            <a:endParaRPr lang="pt-BR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ADC07-E4AB-ED44-9291-7B2571DA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9" y="3273358"/>
            <a:ext cx="4914900" cy="295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D7E9E3-946C-3D4C-9443-9E78AD854686}"/>
              </a:ext>
            </a:extLst>
          </p:cNvPr>
          <p:cNvSpPr/>
          <p:nvPr/>
        </p:nvSpPr>
        <p:spPr>
          <a:xfrm>
            <a:off x="525700" y="3273358"/>
            <a:ext cx="3268088" cy="3647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AA246-5E80-8E45-8059-35C4B626894B}"/>
              </a:ext>
            </a:extLst>
          </p:cNvPr>
          <p:cNvSpPr/>
          <p:nvPr/>
        </p:nvSpPr>
        <p:spPr>
          <a:xfrm>
            <a:off x="1086662" y="4326514"/>
            <a:ext cx="1111790" cy="3647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0BCD5A-43AA-0145-8B96-86FCC42EB11D}"/>
              </a:ext>
            </a:extLst>
          </p:cNvPr>
          <p:cNvCxnSpPr>
            <a:cxnSpLocks/>
          </p:cNvCxnSpPr>
          <p:nvPr/>
        </p:nvCxnSpPr>
        <p:spPr>
          <a:xfrm flipH="1" flipV="1">
            <a:off x="4082898" y="3429002"/>
            <a:ext cx="1185251" cy="635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7B7931-E6E8-2041-9577-883E1EF9C741}"/>
              </a:ext>
            </a:extLst>
          </p:cNvPr>
          <p:cNvSpPr txBox="1"/>
          <p:nvPr/>
        </p:nvSpPr>
        <p:spPr>
          <a:xfrm>
            <a:off x="5268149" y="4064904"/>
            <a:ext cx="66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Importando e usando @Test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E8B2C-9632-824A-ACA3-9F3C77D4F7C1}"/>
              </a:ext>
            </a:extLst>
          </p:cNvPr>
          <p:cNvCxnSpPr>
            <a:cxnSpLocks/>
          </p:cNvCxnSpPr>
          <p:nvPr/>
        </p:nvCxnSpPr>
        <p:spPr>
          <a:xfrm flipH="1">
            <a:off x="2354095" y="4348838"/>
            <a:ext cx="2762654" cy="155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B7A36D-9B75-3F42-9B2A-39437ACE6DB3}"/>
              </a:ext>
            </a:extLst>
          </p:cNvPr>
          <p:cNvSpPr/>
          <p:nvPr/>
        </p:nvSpPr>
        <p:spPr>
          <a:xfrm>
            <a:off x="5298939" y="4103814"/>
            <a:ext cx="4331444" cy="44400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77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98856" y="4957060"/>
            <a:ext cx="11594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É necessário que a dependência do </a:t>
            </a:r>
            <a:r>
              <a:rPr lang="pt-BR" sz="3600" dirty="0" err="1"/>
              <a:t>JUnit</a:t>
            </a:r>
            <a:r>
              <a:rPr lang="pt-BR" sz="3600" dirty="0"/>
              <a:t> esteja no projeto para o </a:t>
            </a:r>
            <a:r>
              <a:rPr lang="pt-BR" sz="3600" b="1" i="1" dirty="0"/>
              <a:t>import.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Veremos isso na parte prática!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4CE0C-E9BC-3849-B0FC-827891CF4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647" y="146614"/>
            <a:ext cx="7198468" cy="47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68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E o método?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5489CD-4B8C-2C4B-B970-F8B9DEE2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2296403"/>
            <a:ext cx="7772400" cy="2654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8EC347-8DED-AA43-B25F-94C11B76CED3}"/>
              </a:ext>
            </a:extLst>
          </p:cNvPr>
          <p:cNvSpPr/>
          <p:nvPr/>
        </p:nvSpPr>
        <p:spPr>
          <a:xfrm>
            <a:off x="814809" y="2889116"/>
            <a:ext cx="7211591" cy="44400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EDBA82-35A3-644D-8805-F22717E3B69E}"/>
              </a:ext>
            </a:extLst>
          </p:cNvPr>
          <p:cNvCxnSpPr>
            <a:cxnSpLocks/>
          </p:cNvCxnSpPr>
          <p:nvPr/>
        </p:nvCxnSpPr>
        <p:spPr>
          <a:xfrm flipH="1">
            <a:off x="5441004" y="1956472"/>
            <a:ext cx="654996" cy="803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AA6BC18-3EDA-0A44-A1A3-1BA53FBB3BF7}"/>
              </a:ext>
            </a:extLst>
          </p:cNvPr>
          <p:cNvSpPr/>
          <p:nvPr/>
        </p:nvSpPr>
        <p:spPr>
          <a:xfrm>
            <a:off x="4105072" y="1382010"/>
            <a:ext cx="7211590" cy="523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B09DD-9330-1B46-9181-A2121D5057E5}"/>
              </a:ext>
            </a:extLst>
          </p:cNvPr>
          <p:cNvSpPr txBox="1"/>
          <p:nvPr/>
        </p:nvSpPr>
        <p:spPr>
          <a:xfrm>
            <a:off x="4105072" y="1368731"/>
            <a:ext cx="756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Instanciar uma Pilha (de inteiros, nesse exemplo)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82EA5B-4003-DB42-96A4-F4C28767A305}"/>
              </a:ext>
            </a:extLst>
          </p:cNvPr>
          <p:cNvCxnSpPr>
            <a:cxnSpLocks/>
          </p:cNvCxnSpPr>
          <p:nvPr/>
        </p:nvCxnSpPr>
        <p:spPr>
          <a:xfrm flipH="1" flipV="1">
            <a:off x="4105074" y="3925833"/>
            <a:ext cx="1050586" cy="534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C493D9-3395-F640-81D7-354C836F2BDB}"/>
              </a:ext>
            </a:extLst>
          </p:cNvPr>
          <p:cNvSpPr txBox="1"/>
          <p:nvPr/>
        </p:nvSpPr>
        <p:spPr>
          <a:xfrm>
            <a:off x="5360222" y="4589297"/>
            <a:ext cx="756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que se deseja testar (se a pilha esta vazia)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4C0D5-4809-554B-B939-7CA8425CEDC2}"/>
              </a:ext>
            </a:extLst>
          </p:cNvPr>
          <p:cNvSpPr/>
          <p:nvPr/>
        </p:nvSpPr>
        <p:spPr>
          <a:xfrm>
            <a:off x="5360222" y="4569501"/>
            <a:ext cx="6653720" cy="510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E558F-42E0-0D42-A9F5-85AED3BC6075}"/>
              </a:ext>
            </a:extLst>
          </p:cNvPr>
          <p:cNvSpPr/>
          <p:nvPr/>
        </p:nvSpPr>
        <p:spPr>
          <a:xfrm>
            <a:off x="834265" y="3378527"/>
            <a:ext cx="5955642" cy="4182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8A51D1-E004-7F45-9F34-3BABC605E551}"/>
              </a:ext>
            </a:extLst>
          </p:cNvPr>
          <p:cNvSpPr/>
          <p:nvPr/>
        </p:nvSpPr>
        <p:spPr>
          <a:xfrm>
            <a:off x="809251" y="3921690"/>
            <a:ext cx="2537064" cy="4182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42C242-D785-8C48-87A5-26CF0A50720B}"/>
              </a:ext>
            </a:extLst>
          </p:cNvPr>
          <p:cNvCxnSpPr>
            <a:cxnSpLocks/>
          </p:cNvCxnSpPr>
          <p:nvPr/>
        </p:nvCxnSpPr>
        <p:spPr>
          <a:xfrm flipV="1">
            <a:off x="1756526" y="4589298"/>
            <a:ext cx="0" cy="8327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256520-A1B4-2245-9230-4E056A143866}"/>
              </a:ext>
            </a:extLst>
          </p:cNvPr>
          <p:cNvSpPr txBox="1"/>
          <p:nvPr/>
        </p:nvSpPr>
        <p:spPr>
          <a:xfrm>
            <a:off x="809251" y="5539274"/>
            <a:ext cx="756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Verifica se o teste passou (a variável vazia é </a:t>
            </a:r>
            <a:r>
              <a:rPr lang="pt-BR" sz="2800" b="1" i="1" dirty="0" err="1"/>
              <a:t>true</a:t>
            </a:r>
            <a:r>
              <a:rPr lang="pt-BR" sz="2800" dirty="0"/>
              <a:t>)?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8516B6-49CF-A848-BB1C-C32C911A5BBF}"/>
              </a:ext>
            </a:extLst>
          </p:cNvPr>
          <p:cNvSpPr/>
          <p:nvPr/>
        </p:nvSpPr>
        <p:spPr>
          <a:xfrm>
            <a:off x="778211" y="5539274"/>
            <a:ext cx="7393019" cy="510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8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516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O método de teste possui três partes!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Primeiro o contexto do teste, chamado de </a:t>
            </a:r>
            <a:r>
              <a:rPr lang="pt-BR" sz="4400" b="1" i="1" dirty="0" err="1"/>
              <a:t>fixture</a:t>
            </a:r>
            <a:r>
              <a:rPr lang="pt-BR" sz="4400" b="1" i="1" dirty="0"/>
              <a:t>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400" b="1" i="1" dirty="0"/>
              <a:t> </a:t>
            </a:r>
            <a:r>
              <a:rPr lang="pt-BR" sz="4400" dirty="0"/>
              <a:t>Nela fazemos a inicialização e instanciação dos objetos.</a:t>
            </a:r>
            <a:endParaRPr lang="pt-BR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BFD74-2C12-3644-89BE-407FACF33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5" t="25049" b="58224"/>
          <a:stretch/>
        </p:blipFill>
        <p:spPr>
          <a:xfrm>
            <a:off x="64851" y="4756673"/>
            <a:ext cx="11770468" cy="7118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E7DA5-FB3D-3343-BB01-70DB55200107}"/>
              </a:ext>
            </a:extLst>
          </p:cNvPr>
          <p:cNvSpPr/>
          <p:nvPr/>
        </p:nvSpPr>
        <p:spPr>
          <a:xfrm>
            <a:off x="254001" y="4734623"/>
            <a:ext cx="11581318" cy="5097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CDCC9C-A95D-B349-8E5A-E2275873F442}"/>
              </a:ext>
            </a:extLst>
          </p:cNvPr>
          <p:cNvCxnSpPr>
            <a:cxnSpLocks/>
          </p:cNvCxnSpPr>
          <p:nvPr/>
        </p:nvCxnSpPr>
        <p:spPr>
          <a:xfrm flipH="1" flipV="1">
            <a:off x="5466946" y="5468537"/>
            <a:ext cx="629054" cy="509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951D53-397E-F74F-ABE9-D718D31DC880}"/>
              </a:ext>
            </a:extLst>
          </p:cNvPr>
          <p:cNvSpPr txBox="1"/>
          <p:nvPr/>
        </p:nvSpPr>
        <p:spPr>
          <a:xfrm>
            <a:off x="2227375" y="5877754"/>
            <a:ext cx="9607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Instanciar uma Pilha é o que precisamos. Como o teste é sobre pilha vazia, não precisamos inserir nenhum valor.</a:t>
            </a:r>
          </a:p>
        </p:txBody>
      </p:sp>
    </p:spTree>
    <p:extLst>
      <p:ext uri="{BB962C8B-B14F-4D97-AF65-F5344CB8AC3E}">
        <p14:creationId xmlns:p14="http://schemas.microsoft.com/office/powerpoint/2010/main" val="1677035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70C69D-3A8F-2949-86AF-148780FF1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5" t="42670" r="14406" b="38127"/>
          <a:stretch/>
        </p:blipFill>
        <p:spPr>
          <a:xfrm>
            <a:off x="967964" y="3736848"/>
            <a:ext cx="9627016" cy="79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5164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O método de teste possui três partes!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Segundo, precisamos executar o método que vamos testar e armazenar o resultado em uma variável.</a:t>
            </a:r>
            <a:endParaRPr lang="pt-BR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E7DA5-FB3D-3343-BB01-70DB55200107}"/>
              </a:ext>
            </a:extLst>
          </p:cNvPr>
          <p:cNvSpPr/>
          <p:nvPr/>
        </p:nvSpPr>
        <p:spPr>
          <a:xfrm>
            <a:off x="967964" y="3795904"/>
            <a:ext cx="9421176" cy="55305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CDCC9C-A95D-B349-8E5A-E2275873F442}"/>
              </a:ext>
            </a:extLst>
          </p:cNvPr>
          <p:cNvCxnSpPr>
            <a:cxnSpLocks/>
          </p:cNvCxnSpPr>
          <p:nvPr/>
        </p:nvCxnSpPr>
        <p:spPr>
          <a:xfrm flipH="1" flipV="1">
            <a:off x="5214026" y="4652452"/>
            <a:ext cx="629055" cy="320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951D53-397E-F74F-ABE9-D718D31DC880}"/>
              </a:ext>
            </a:extLst>
          </p:cNvPr>
          <p:cNvSpPr txBox="1"/>
          <p:nvPr/>
        </p:nvSpPr>
        <p:spPr>
          <a:xfrm>
            <a:off x="2529191" y="5090563"/>
            <a:ext cx="7569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Chama o método </a:t>
            </a:r>
            <a:r>
              <a:rPr lang="pt-BR" sz="2800" dirty="0" err="1"/>
              <a:t>pilhaVazia</a:t>
            </a:r>
            <a:r>
              <a:rPr lang="pt-BR" sz="2800" dirty="0"/>
              <a:t>() e armazena o resultado na variável booleana “vazia”.</a:t>
            </a:r>
          </a:p>
        </p:txBody>
      </p:sp>
    </p:spTree>
    <p:extLst>
      <p:ext uri="{BB962C8B-B14F-4D97-AF65-F5344CB8AC3E}">
        <p14:creationId xmlns:p14="http://schemas.microsoft.com/office/powerpoint/2010/main" val="3066582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337766" y="0"/>
            <a:ext cx="11516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O método de teste possui três partes!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Terceiro, verificamos se o teste passou/falhou.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b="1" dirty="0"/>
              <a:t> </a:t>
            </a:r>
            <a:r>
              <a:rPr lang="pt-BR" sz="4400" dirty="0"/>
              <a:t>O </a:t>
            </a:r>
            <a:r>
              <a:rPr lang="pt-BR" sz="4400" dirty="0" err="1"/>
              <a:t>JUnit</a:t>
            </a:r>
            <a:r>
              <a:rPr lang="pt-BR" sz="4400" dirty="0"/>
              <a:t> oferece os “</a:t>
            </a:r>
            <a:r>
              <a:rPr lang="pt-BR" sz="4400" b="1" i="1" dirty="0" err="1"/>
              <a:t>asserts</a:t>
            </a:r>
            <a:r>
              <a:rPr lang="pt-BR" sz="4400" b="1" i="1" dirty="0"/>
              <a:t>”</a:t>
            </a:r>
            <a:r>
              <a:rPr lang="pt-BR" sz="4400" dirty="0"/>
              <a:t> para essa validação </a:t>
            </a:r>
            <a:endParaRPr lang="pt-BR" sz="4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0F5F9-5CBA-8049-A563-C0EF2BDE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5" t="61232" r="60214" b="23010"/>
          <a:stretch/>
        </p:blipFill>
        <p:spPr>
          <a:xfrm>
            <a:off x="2822937" y="4120411"/>
            <a:ext cx="5832761" cy="9615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BF23ED-6548-1E42-BFAC-6A2A03714A70}"/>
              </a:ext>
            </a:extLst>
          </p:cNvPr>
          <p:cNvSpPr/>
          <p:nvPr/>
        </p:nvSpPr>
        <p:spPr>
          <a:xfrm>
            <a:off x="2638050" y="4280170"/>
            <a:ext cx="6017647" cy="8018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4A0ED5-8606-1D43-9DD8-C3077364BD9F}"/>
              </a:ext>
            </a:extLst>
          </p:cNvPr>
          <p:cNvCxnSpPr>
            <a:cxnSpLocks/>
          </p:cNvCxnSpPr>
          <p:nvPr/>
        </p:nvCxnSpPr>
        <p:spPr>
          <a:xfrm flipV="1">
            <a:off x="5192914" y="5168932"/>
            <a:ext cx="1" cy="419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142861-6035-AF41-B96D-7507AFF3E79D}"/>
              </a:ext>
            </a:extLst>
          </p:cNvPr>
          <p:cNvSpPr txBox="1"/>
          <p:nvPr/>
        </p:nvSpPr>
        <p:spPr>
          <a:xfrm>
            <a:off x="2311141" y="5588827"/>
            <a:ext cx="7569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Assegure que a variável “vazia” é verdadeira. </a:t>
            </a:r>
            <a:r>
              <a:rPr lang="pt-BR" sz="2800" dirty="0" err="1"/>
              <a:t>assertTrue</a:t>
            </a:r>
            <a:r>
              <a:rPr lang="pt-BR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3987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0"/>
            <a:ext cx="11788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Tipos de assertivas do </a:t>
            </a:r>
            <a:r>
              <a:rPr lang="pt-BR" sz="5400" dirty="0" err="1"/>
              <a:t>JUnit</a:t>
            </a:r>
            <a:endParaRPr lang="pt-BR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 err="1"/>
              <a:t>assertEquals</a:t>
            </a:r>
            <a:r>
              <a:rPr lang="pt-BR" sz="5400" dirty="0"/>
              <a:t>(</a:t>
            </a:r>
            <a:r>
              <a:rPr lang="pt-BR" sz="5400" dirty="0" err="1"/>
              <a:t>expectativa,realidade</a:t>
            </a:r>
            <a:r>
              <a:rPr lang="pt-BR" sz="5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752C4-D8A3-CE41-BBDD-6BF04340D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9" b="17939"/>
          <a:stretch/>
        </p:blipFill>
        <p:spPr>
          <a:xfrm>
            <a:off x="2203331" y="1754326"/>
            <a:ext cx="7382179" cy="50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5942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Expectativa = valor esperado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Realidade = valor calculado (sendo testado)</a:t>
            </a:r>
          </a:p>
          <a:p>
            <a:endParaRPr lang="pt-BR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52D73-9967-1342-B921-463F6B15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1" y="2883177"/>
            <a:ext cx="7166737" cy="3171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9239C0-7F59-B244-9159-95B37B197872}"/>
              </a:ext>
            </a:extLst>
          </p:cNvPr>
          <p:cNvSpPr/>
          <p:nvPr/>
        </p:nvSpPr>
        <p:spPr>
          <a:xfrm>
            <a:off x="1256720" y="4940268"/>
            <a:ext cx="6097389" cy="6225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9A7C3B-E8AF-F34B-A480-D06BF54E31A3}"/>
              </a:ext>
            </a:extLst>
          </p:cNvPr>
          <p:cNvCxnSpPr>
            <a:cxnSpLocks/>
          </p:cNvCxnSpPr>
          <p:nvPr/>
        </p:nvCxnSpPr>
        <p:spPr>
          <a:xfrm flipV="1">
            <a:off x="4305414" y="5692687"/>
            <a:ext cx="1" cy="419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5841AA-E41C-A74F-A2E7-BA5088892369}"/>
              </a:ext>
            </a:extLst>
          </p:cNvPr>
          <p:cNvSpPr txBox="1"/>
          <p:nvPr/>
        </p:nvSpPr>
        <p:spPr>
          <a:xfrm>
            <a:off x="1999855" y="6112582"/>
            <a:ext cx="953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Assegure que o resultado é 5!</a:t>
            </a:r>
          </a:p>
        </p:txBody>
      </p:sp>
    </p:spTree>
    <p:extLst>
      <p:ext uri="{BB962C8B-B14F-4D97-AF65-F5344CB8AC3E}">
        <p14:creationId xmlns:p14="http://schemas.microsoft.com/office/powerpoint/2010/main" val="482816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11857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 err="1"/>
              <a:t>assertTrue</a:t>
            </a:r>
            <a:r>
              <a:rPr lang="pt-BR" sz="5400" dirty="0"/>
              <a:t>(variável)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800" dirty="0"/>
              <a:t>Usamos no método de teste da pilha vazia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Assegure que “variável” é </a:t>
            </a:r>
            <a:r>
              <a:rPr lang="pt-BR" sz="4800" dirty="0" err="1"/>
              <a:t>true</a:t>
            </a:r>
            <a:r>
              <a:rPr lang="pt-B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3190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0971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 err="1"/>
              <a:t>assertFalse</a:t>
            </a:r>
            <a:r>
              <a:rPr lang="pt-BR" sz="5400" dirty="0"/>
              <a:t>(variável)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Assegure que  “variável” é falsa!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D9E70-2780-BD49-B2C1-CDA238F9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1" y="2517030"/>
            <a:ext cx="7101192" cy="39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4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0" y="599219"/>
            <a:ext cx="10423033" cy="1158192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</a:t>
            </a:r>
            <a:r>
              <a:rPr lang="pt-BR" dirty="0" err="1"/>
              <a:t>Anti-padrão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5EA5A4-A706-CB45-B9BE-0DDA5C48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82" y="1620078"/>
            <a:ext cx="8916435" cy="50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09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 err="1"/>
              <a:t>assertSame</a:t>
            </a:r>
            <a:r>
              <a:rPr lang="pt-BR" sz="5400" dirty="0"/>
              <a:t>(expectativa, realidade)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F5F90-D664-9C4B-B7AD-FAA65C54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80" y="1387004"/>
            <a:ext cx="9007813" cy="50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0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404101"/>
            <a:ext cx="109911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Assegura que “expectativa” é o </a:t>
            </a:r>
            <a:r>
              <a:rPr lang="pt-BR" sz="5400" b="1" i="1" dirty="0"/>
              <a:t>mesmo</a:t>
            </a:r>
            <a:r>
              <a:rPr lang="pt-BR" sz="5400" dirty="0"/>
              <a:t> objeto que “realidade”.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b="1" i="1" dirty="0"/>
              <a:t>Apontam</a:t>
            </a:r>
            <a:r>
              <a:rPr lang="pt-BR" sz="5400" dirty="0"/>
              <a:t> para o mesmo lugar!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9B5A5A-350F-974B-9FEA-0D33277732ED}"/>
              </a:ext>
            </a:extLst>
          </p:cNvPr>
          <p:cNvSpPr/>
          <p:nvPr/>
        </p:nvSpPr>
        <p:spPr>
          <a:xfrm>
            <a:off x="989519" y="4118493"/>
            <a:ext cx="9263434" cy="7694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64C2-8E97-2041-AAB9-96A556AFBFAA}"/>
              </a:ext>
            </a:extLst>
          </p:cNvPr>
          <p:cNvSpPr txBox="1"/>
          <p:nvPr/>
        </p:nvSpPr>
        <p:spPr>
          <a:xfrm>
            <a:off x="1086797" y="4118494"/>
            <a:ext cx="952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err="1"/>
              <a:t>assertSame</a:t>
            </a:r>
            <a:r>
              <a:rPr lang="pt-BR" sz="4400" dirty="0"/>
              <a:t> é </a:t>
            </a:r>
            <a:r>
              <a:rPr lang="pt-BR" sz="4400" b="1" i="1" dirty="0">
                <a:solidFill>
                  <a:srgbClr val="FF0000"/>
                </a:solidFill>
              </a:rPr>
              <a:t>diferente</a:t>
            </a:r>
            <a:r>
              <a:rPr lang="pt-BR" sz="4400" dirty="0"/>
              <a:t> de </a:t>
            </a:r>
            <a:r>
              <a:rPr lang="pt-BR" sz="4400" dirty="0" err="1"/>
              <a:t>assertEquals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810572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0"/>
            <a:ext cx="11516467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Como executamos esse teste?</a:t>
            </a:r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Blip>
                <a:blip r:embed="rId3"/>
              </a:buBlip>
            </a:pPr>
            <a:endParaRPr lang="pt-BR" sz="5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Clique com o botão direito em qualquer lugar da classe -&gt; </a:t>
            </a:r>
            <a:r>
              <a:rPr lang="pt-BR" sz="3200" dirty="0" err="1"/>
              <a:t>Run</a:t>
            </a:r>
            <a:r>
              <a:rPr lang="pt-BR" sz="3200" dirty="0"/>
              <a:t> as -&gt; </a:t>
            </a:r>
            <a:r>
              <a:rPr lang="pt-BR" sz="3200" dirty="0" err="1"/>
              <a:t>JUnit</a:t>
            </a:r>
            <a:r>
              <a:rPr lang="pt-BR" sz="3200" dirty="0"/>
              <a:t>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34D01-853E-4340-B0CA-673D3536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41400"/>
            <a:ext cx="10363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A8CB491-C943-6A4E-9129-32C7AA120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6" y="1207797"/>
            <a:ext cx="4874105" cy="3422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0"/>
            <a:ext cx="115164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3200" dirty="0"/>
              <a:t>Uma nova aba à esquerda irá aparecer. Ela contém as informações sobre os testes</a:t>
            </a:r>
          </a:p>
          <a:p>
            <a:endParaRPr lang="pt-BR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CB0A9-A303-204A-BBB8-A495ACDF3EE6}"/>
              </a:ext>
            </a:extLst>
          </p:cNvPr>
          <p:cNvSpPr/>
          <p:nvPr/>
        </p:nvSpPr>
        <p:spPr>
          <a:xfrm>
            <a:off x="55664" y="2065699"/>
            <a:ext cx="4994340" cy="7409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4B803-0710-FF4C-83D5-B1704B6C5757}"/>
              </a:ext>
            </a:extLst>
          </p:cNvPr>
          <p:cNvSpPr txBox="1"/>
          <p:nvPr/>
        </p:nvSpPr>
        <p:spPr>
          <a:xfrm>
            <a:off x="6498077" y="1147861"/>
            <a:ext cx="50000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Resultados numérico dos testes. Repare que nenhum falhou e também não houve erro de execução (são coisas diferentes)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F6B281-8554-BF4D-9FE3-8310796336CE}"/>
              </a:ext>
            </a:extLst>
          </p:cNvPr>
          <p:cNvCxnSpPr>
            <a:cxnSpLocks/>
          </p:cNvCxnSpPr>
          <p:nvPr/>
        </p:nvCxnSpPr>
        <p:spPr>
          <a:xfrm flipH="1">
            <a:off x="5272391" y="2171821"/>
            <a:ext cx="1225686" cy="279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A48C7A-5AAD-8648-95EE-4505FAC165FE}"/>
              </a:ext>
            </a:extLst>
          </p:cNvPr>
          <p:cNvSpPr/>
          <p:nvPr/>
        </p:nvSpPr>
        <p:spPr>
          <a:xfrm>
            <a:off x="21890" y="3155594"/>
            <a:ext cx="4994340" cy="8970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2F10BB-1BA2-A246-95DD-48A2E986AF0E}"/>
              </a:ext>
            </a:extLst>
          </p:cNvPr>
          <p:cNvCxnSpPr>
            <a:cxnSpLocks/>
          </p:cNvCxnSpPr>
          <p:nvPr/>
        </p:nvCxnSpPr>
        <p:spPr>
          <a:xfrm flipH="1" flipV="1">
            <a:off x="2979906" y="4280174"/>
            <a:ext cx="1650460" cy="350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B359E1-041C-EA43-B591-3D5EA755A9BA}"/>
              </a:ext>
            </a:extLst>
          </p:cNvPr>
          <p:cNvSpPr txBox="1"/>
          <p:nvPr/>
        </p:nvSpPr>
        <p:spPr>
          <a:xfrm>
            <a:off x="4824919" y="4401530"/>
            <a:ext cx="55836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Detalhes de cada teste. Observe que apenas um método de teste foi executado e ele passou (está verde). O “</a:t>
            </a:r>
            <a:r>
              <a:rPr lang="pt-BR" sz="3200" dirty="0" err="1"/>
              <a:t>testePilhaVazia</a:t>
            </a:r>
            <a:r>
              <a:rPr lang="pt-BR" sz="3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1219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0"/>
            <a:ext cx="11516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Vamos falhar!</a:t>
            </a:r>
            <a:endParaRPr lang="pt-BR" sz="3200" dirty="0"/>
          </a:p>
          <a:p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69F3B-3E9F-514C-A927-BFA86E98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75" y="0"/>
            <a:ext cx="7980125" cy="60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0"/>
            <a:ext cx="11516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Vamos criar um método para testar se a pilha não está vazia. Mas não faremos nenhum </a:t>
            </a:r>
            <a:r>
              <a:rPr lang="pt-BR" sz="4000" b="1" i="1" dirty="0" err="1"/>
              <a:t>push</a:t>
            </a:r>
            <a:r>
              <a:rPr lang="pt-BR" sz="4000" b="1" i="1" dirty="0"/>
              <a:t>.</a:t>
            </a:r>
            <a:endParaRPr lang="pt-BR" sz="3200" dirty="0"/>
          </a:p>
          <a:p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E759A-D6D8-364A-BFC9-233B06CE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0" y="1655296"/>
            <a:ext cx="10940768" cy="3547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DC984-A1FE-1C42-9F8A-48AF7002B8F9}"/>
              </a:ext>
            </a:extLst>
          </p:cNvPr>
          <p:cNvSpPr txBox="1"/>
          <p:nvPr/>
        </p:nvSpPr>
        <p:spPr>
          <a:xfrm>
            <a:off x="372156" y="5202704"/>
            <a:ext cx="11819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Para esse teste, a expectativa é que a variável “vazia” seja false! Pois a pilha não deveria estar vazia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00F35-DB53-1B47-ABB9-A5BA59E42F64}"/>
              </a:ext>
            </a:extLst>
          </p:cNvPr>
          <p:cNvSpPr/>
          <p:nvPr/>
        </p:nvSpPr>
        <p:spPr>
          <a:xfrm>
            <a:off x="1307966" y="3965232"/>
            <a:ext cx="3944970" cy="490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348D72-1FBD-C446-8CAB-9D3A784190FF}"/>
              </a:ext>
            </a:extLst>
          </p:cNvPr>
          <p:cNvCxnSpPr>
            <a:cxnSpLocks/>
          </p:cNvCxnSpPr>
          <p:nvPr/>
        </p:nvCxnSpPr>
        <p:spPr>
          <a:xfrm flipH="1" flipV="1">
            <a:off x="2960451" y="4537156"/>
            <a:ext cx="152400" cy="665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CDF56-5E16-5A48-AE94-7814B0192E90}"/>
              </a:ext>
            </a:extLst>
          </p:cNvPr>
          <p:cNvSpPr/>
          <p:nvPr/>
        </p:nvSpPr>
        <p:spPr>
          <a:xfrm>
            <a:off x="372155" y="5305346"/>
            <a:ext cx="10795197" cy="10976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204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DD9D3-45C3-6345-A2DF-1F8A652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564"/>
            <a:ext cx="6813820" cy="4251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254001" y="0"/>
            <a:ext cx="11516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Após a execução ele falhou! Pois a variável “vazia” não está “false”. </a:t>
            </a:r>
            <a:endParaRPr lang="pt-BR" sz="3200" dirty="0"/>
          </a:p>
          <a:p>
            <a:endParaRPr lang="pt-BR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CDF56-5E16-5A48-AE94-7814B0192E90}"/>
              </a:ext>
            </a:extLst>
          </p:cNvPr>
          <p:cNvSpPr/>
          <p:nvPr/>
        </p:nvSpPr>
        <p:spPr>
          <a:xfrm>
            <a:off x="4351508" y="2782111"/>
            <a:ext cx="2462312" cy="4863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CEE58B-D85A-2C40-8FE5-0AAFD4D9545E}"/>
              </a:ext>
            </a:extLst>
          </p:cNvPr>
          <p:cNvSpPr/>
          <p:nvPr/>
        </p:nvSpPr>
        <p:spPr>
          <a:xfrm>
            <a:off x="651754" y="4140741"/>
            <a:ext cx="3122577" cy="9370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90578-A31B-B547-A4DA-EFA8AA72779B}"/>
              </a:ext>
            </a:extLst>
          </p:cNvPr>
          <p:cNvSpPr txBox="1"/>
          <p:nvPr/>
        </p:nvSpPr>
        <p:spPr>
          <a:xfrm>
            <a:off x="7529209" y="2458945"/>
            <a:ext cx="495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Houve uma falha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1EF269-C354-4440-A966-B75AAA7EEF7A}"/>
              </a:ext>
            </a:extLst>
          </p:cNvPr>
          <p:cNvCxnSpPr>
            <a:cxnSpLocks/>
          </p:cNvCxnSpPr>
          <p:nvPr/>
        </p:nvCxnSpPr>
        <p:spPr>
          <a:xfrm flipH="1">
            <a:off x="6154366" y="2782111"/>
            <a:ext cx="1374843" cy="309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D304EC-8FBA-344E-8F91-9E73FCA29D1A}"/>
              </a:ext>
            </a:extLst>
          </p:cNvPr>
          <p:cNvSpPr txBox="1"/>
          <p:nvPr/>
        </p:nvSpPr>
        <p:spPr>
          <a:xfrm>
            <a:off x="4734330" y="4519713"/>
            <a:ext cx="654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Foi o teste “</a:t>
            </a:r>
            <a:r>
              <a:rPr lang="pt-BR" sz="3600" dirty="0" err="1"/>
              <a:t>testePilhaPush</a:t>
            </a:r>
            <a:r>
              <a:rPr lang="pt-BR" sz="3600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96D969-3D1B-F54F-AE17-E501F1F300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444606" y="4450413"/>
            <a:ext cx="1289724" cy="392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F9FFA2-4F71-AB4A-AD8B-339D78B08577}"/>
              </a:ext>
            </a:extLst>
          </p:cNvPr>
          <p:cNvSpPr txBox="1"/>
          <p:nvPr/>
        </p:nvSpPr>
        <p:spPr>
          <a:xfrm>
            <a:off x="254000" y="5205575"/>
            <a:ext cx="11516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Como nunca fizemos um </a:t>
            </a:r>
            <a:r>
              <a:rPr lang="pt-BR" sz="4000" b="1" i="1" dirty="0" err="1"/>
              <a:t>push</a:t>
            </a:r>
            <a:r>
              <a:rPr lang="pt-BR" sz="4000" dirty="0"/>
              <a:t> na pilha, ela continua vazia. Por isso o teste falhou!</a:t>
            </a:r>
            <a:endParaRPr lang="pt-BR" sz="3200" dirty="0"/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00172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336128" y="5382809"/>
            <a:ext cx="10574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Vamos criar criar mais testes para a Pilha!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0000"/>
                </a:solidFill>
              </a:rPr>
              <a:t>Lembre-se de usar o </a:t>
            </a:r>
            <a:r>
              <a:rPr lang="pt-BR" sz="2800" dirty="0" err="1">
                <a:solidFill>
                  <a:srgbClr val="FF0000"/>
                </a:solidFill>
              </a:rPr>
              <a:t>Maven</a:t>
            </a:r>
            <a:r>
              <a:rPr lang="pt-BR" sz="2800" dirty="0">
                <a:solidFill>
                  <a:srgbClr val="FF0000"/>
                </a:solidFill>
              </a:rPr>
              <a:t> para gerenciar a dependência!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ADB3B-1CD7-2145-A1BD-E50DDB58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4111783"/>
            <a:ext cx="4318000" cy="1092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DD12BA-F58C-EC42-ABCE-242EEA712745}"/>
              </a:ext>
            </a:extLst>
          </p:cNvPr>
          <p:cNvSpPr/>
          <p:nvPr/>
        </p:nvSpPr>
        <p:spPr>
          <a:xfrm>
            <a:off x="336128" y="11219"/>
            <a:ext cx="11414885" cy="3921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ECCB0-BA1E-2E4F-99C8-C6B52F5AB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40" b="28400"/>
          <a:stretch/>
        </p:blipFill>
        <p:spPr>
          <a:xfrm>
            <a:off x="7782409" y="1453574"/>
            <a:ext cx="2607953" cy="1120382"/>
          </a:xfrm>
          <a:prstGeom prst="rect">
            <a:avLst/>
          </a:prstGeom>
        </p:spPr>
      </p:pic>
      <p:pic>
        <p:nvPicPr>
          <p:cNvPr id="9" name="Picture 2" descr="Stack Of Dishes GIFs - Get the best GIF on GIPHY">
            <a:extLst>
              <a:ext uri="{FF2B5EF4-FFF2-40B4-BE49-F238E27FC236}">
                <a16:creationId xmlns:a16="http://schemas.microsoft.com/office/drawing/2014/main" id="{EDE33647-5F44-A64C-92A2-73332CCF71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6" y="294078"/>
            <a:ext cx="2992256" cy="34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C1DB40E-31E3-A046-B233-DB17F0A92D44}"/>
              </a:ext>
            </a:extLst>
          </p:cNvPr>
          <p:cNvSpPr/>
          <p:nvPr/>
        </p:nvSpPr>
        <p:spPr>
          <a:xfrm>
            <a:off x="4455268" y="1453574"/>
            <a:ext cx="3151762" cy="1347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647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94E56-AB32-624B-AB3A-70F10A14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823472"/>
            <a:ext cx="9194800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F793B1-557C-C54F-8788-5BBEE028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1" y="3429000"/>
            <a:ext cx="9182100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F7628-DBC6-C542-97F8-193EBBE71093}"/>
              </a:ext>
            </a:extLst>
          </p:cNvPr>
          <p:cNvSpPr txBox="1"/>
          <p:nvPr/>
        </p:nvSpPr>
        <p:spPr>
          <a:xfrm>
            <a:off x="199941" y="176310"/>
            <a:ext cx="10574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Acesse o </a:t>
            </a:r>
            <a:r>
              <a:rPr lang="pt-BR" sz="2800" dirty="0" err="1"/>
              <a:t>Maven</a:t>
            </a:r>
            <a:r>
              <a:rPr lang="pt-BR" sz="2800" dirty="0"/>
              <a:t> Central </a:t>
            </a:r>
            <a:r>
              <a:rPr lang="pt-BR" sz="2800" dirty="0" err="1"/>
              <a:t>Repository</a:t>
            </a:r>
            <a:r>
              <a:rPr lang="pt-BR" sz="2800" dirty="0"/>
              <a:t>, e procure </a:t>
            </a:r>
            <a:r>
              <a:rPr lang="pt-BR" sz="2800" dirty="0" err="1"/>
              <a:t>JUnit</a:t>
            </a:r>
            <a:endParaRPr lang="pt-BR" sz="2800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5"/>
              </a:buBlip>
            </a:pPr>
            <a:endParaRPr lang="pt-B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6B32-B951-EA47-AFE6-3830695BE475}"/>
              </a:ext>
            </a:extLst>
          </p:cNvPr>
          <p:cNvSpPr txBox="1"/>
          <p:nvPr/>
        </p:nvSpPr>
        <p:spPr>
          <a:xfrm>
            <a:off x="199941" y="2708080"/>
            <a:ext cx="10574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Escolha a última versão (estamos usando o </a:t>
            </a:r>
            <a:r>
              <a:rPr lang="pt-BR" sz="2800" dirty="0" err="1"/>
              <a:t>JUnit</a:t>
            </a:r>
            <a:r>
              <a:rPr lang="pt-BR" sz="2800" dirty="0"/>
              <a:t> 4)</a:t>
            </a:r>
            <a:endParaRPr lang="pt-BR" sz="2800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5"/>
              </a:buBlip>
            </a:pPr>
            <a:endParaRPr lang="pt-B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68F4C-78FF-8447-8057-BE70C103BA7C}"/>
              </a:ext>
            </a:extLst>
          </p:cNvPr>
          <p:cNvSpPr/>
          <p:nvPr/>
        </p:nvSpPr>
        <p:spPr>
          <a:xfrm>
            <a:off x="1065180" y="4266378"/>
            <a:ext cx="666343" cy="3250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29F318-BA62-5445-9EF0-CE1A2DE4F3A0}"/>
              </a:ext>
            </a:extLst>
          </p:cNvPr>
          <p:cNvSpPr/>
          <p:nvPr/>
        </p:nvSpPr>
        <p:spPr>
          <a:xfrm>
            <a:off x="398837" y="1014082"/>
            <a:ext cx="7791852" cy="1523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274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87600C6-9228-F24A-98F0-BC003D17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66" y="1091457"/>
            <a:ext cx="4524745" cy="30180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C7B45-98F0-C34E-9DAA-73C4E42B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60606"/>
            <a:ext cx="55245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6DA67-6930-F54D-86B6-4B5BED412CAE}"/>
              </a:ext>
            </a:extLst>
          </p:cNvPr>
          <p:cNvSpPr txBox="1"/>
          <p:nvPr/>
        </p:nvSpPr>
        <p:spPr>
          <a:xfrm>
            <a:off x="199941" y="176310"/>
            <a:ext cx="10574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Copie o XML para o </a:t>
            </a:r>
            <a:r>
              <a:rPr lang="pt-BR" sz="2800" b="1" i="1" dirty="0" err="1"/>
              <a:t>pom</a:t>
            </a:r>
            <a:r>
              <a:rPr lang="pt-BR" sz="2800" dirty="0"/>
              <a:t> do seu projeto</a:t>
            </a:r>
            <a:endParaRPr lang="pt-BR" sz="2800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5"/>
              </a:buBlip>
            </a:pPr>
            <a:endParaRPr lang="pt-BR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F3F16-C45F-5249-B83D-19E8B69F5513}"/>
              </a:ext>
            </a:extLst>
          </p:cNvPr>
          <p:cNvSpPr/>
          <p:nvPr/>
        </p:nvSpPr>
        <p:spPr>
          <a:xfrm>
            <a:off x="571500" y="1305181"/>
            <a:ext cx="4156143" cy="1523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8D2EA0-ADAA-B84F-A3FD-2FBE255E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291" y="4011174"/>
            <a:ext cx="5575300" cy="2298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4BCBB3-570E-3545-9FF4-D0BF7014BE7D}"/>
              </a:ext>
            </a:extLst>
          </p:cNvPr>
          <p:cNvSpPr/>
          <p:nvPr/>
        </p:nvSpPr>
        <p:spPr>
          <a:xfrm>
            <a:off x="6891236" y="4398579"/>
            <a:ext cx="4879232" cy="16131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CCC6AD-4DA1-2540-B1FC-87AB3EE72F24}"/>
              </a:ext>
            </a:extLst>
          </p:cNvPr>
          <p:cNvCxnSpPr>
            <a:cxnSpLocks/>
          </p:cNvCxnSpPr>
          <p:nvPr/>
        </p:nvCxnSpPr>
        <p:spPr>
          <a:xfrm>
            <a:off x="4319082" y="2600460"/>
            <a:ext cx="2148477" cy="1523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E2EE8C-B4F8-7346-B592-4966D56E027C}"/>
              </a:ext>
            </a:extLst>
          </p:cNvPr>
          <p:cNvCxnSpPr>
            <a:cxnSpLocks/>
          </p:cNvCxnSpPr>
          <p:nvPr/>
        </p:nvCxnSpPr>
        <p:spPr>
          <a:xfrm>
            <a:off x="5041660" y="5552819"/>
            <a:ext cx="24097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95366E-81C6-5443-83F7-BDD773738EB7}"/>
              </a:ext>
            </a:extLst>
          </p:cNvPr>
          <p:cNvSpPr txBox="1"/>
          <p:nvPr/>
        </p:nvSpPr>
        <p:spPr>
          <a:xfrm>
            <a:off x="369687" y="4488049"/>
            <a:ext cx="4559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Observe a “</a:t>
            </a:r>
            <a:r>
              <a:rPr lang="pt-BR" sz="2400" dirty="0" err="1"/>
              <a:t>tag</a:t>
            </a:r>
            <a:r>
              <a:rPr lang="pt-BR" sz="2400" dirty="0"/>
              <a:t>” &lt;</a:t>
            </a:r>
            <a:r>
              <a:rPr lang="pt-BR" sz="2400" dirty="0" err="1"/>
              <a:t>scope</a:t>
            </a:r>
            <a:r>
              <a:rPr lang="pt-BR" sz="2400" dirty="0"/>
              <a:t>&gt;, informando que essa dependência é para teste. Ou seja, o </a:t>
            </a:r>
            <a:r>
              <a:rPr lang="pt-BR" sz="2400" dirty="0" err="1"/>
              <a:t>JUnit</a:t>
            </a:r>
            <a:r>
              <a:rPr lang="pt-BR" sz="2400" dirty="0"/>
              <a:t> não precisa ser “empacotado” no “</a:t>
            </a:r>
            <a:r>
              <a:rPr lang="pt-BR" sz="2400" dirty="0" err="1"/>
              <a:t>jar</a:t>
            </a:r>
            <a:r>
              <a:rPr lang="pt-BR" sz="2400" dirty="0"/>
              <a:t>”.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110F97-43EA-5944-8DC3-DF1BEA8F4BEB}"/>
              </a:ext>
            </a:extLst>
          </p:cNvPr>
          <p:cNvSpPr/>
          <p:nvPr/>
        </p:nvSpPr>
        <p:spPr>
          <a:xfrm>
            <a:off x="369687" y="4488049"/>
            <a:ext cx="4484850" cy="1523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68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- Escopo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3B4554-006A-A94E-A2EC-34254950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1930084"/>
            <a:ext cx="3708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9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5B76F-33CE-624D-A928-F772399C6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3" b="15213"/>
          <a:stretch/>
        </p:blipFill>
        <p:spPr>
          <a:xfrm>
            <a:off x="6350025" y="2872531"/>
            <a:ext cx="5841974" cy="398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6DA67-6930-F54D-86B6-4B5BED412CAE}"/>
              </a:ext>
            </a:extLst>
          </p:cNvPr>
          <p:cNvSpPr txBox="1"/>
          <p:nvPr/>
        </p:nvSpPr>
        <p:spPr>
          <a:xfrm>
            <a:off x="199940" y="176310"/>
            <a:ext cx="1199205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Agora é só </a:t>
            </a:r>
            <a:r>
              <a:rPr lang="pt-BR" sz="4400" dirty="0" err="1"/>
              <a:t>codar</a:t>
            </a:r>
            <a:r>
              <a:rPr lang="pt-BR" sz="4400" dirty="0"/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Crie testes para: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Fazer </a:t>
            </a:r>
            <a:r>
              <a:rPr lang="pt-BR" sz="3200" b="1" i="1" dirty="0">
                <a:solidFill>
                  <a:schemeClr val="accent1"/>
                </a:solidFill>
              </a:rPr>
              <a:t>pop</a:t>
            </a:r>
            <a:r>
              <a:rPr lang="pt-BR" sz="3200" dirty="0"/>
              <a:t> na pilha vazia (deve lançar a </a:t>
            </a:r>
            <a:r>
              <a:rPr lang="pt-BR" sz="3200" dirty="0" err="1"/>
              <a:t>Exception</a:t>
            </a:r>
            <a:r>
              <a:rPr lang="pt-BR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Verificar que um elemento foi inserido (teste do </a:t>
            </a:r>
            <a:r>
              <a:rPr lang="pt-BR" sz="3200" dirty="0" err="1"/>
              <a:t>push</a:t>
            </a:r>
            <a:r>
              <a:rPr lang="pt-BR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Testar o retorno do </a:t>
            </a:r>
            <a:r>
              <a:rPr lang="pt-BR" sz="3200" b="1" i="1" dirty="0">
                <a:solidFill>
                  <a:schemeClr val="accent1"/>
                </a:solidFill>
              </a:rPr>
              <a:t>pop</a:t>
            </a:r>
            <a:r>
              <a:rPr lang="pt-BR" sz="3200" dirty="0"/>
              <a:t> (elemento foi buscado corretamente)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Testar se </a:t>
            </a:r>
            <a:r>
              <a:rPr lang="pt-BR" sz="3200" b="1" i="1" dirty="0">
                <a:solidFill>
                  <a:schemeClr val="accent1"/>
                </a:solidFill>
              </a:rPr>
              <a:t>pop</a:t>
            </a:r>
            <a:r>
              <a:rPr lang="pt-BR" sz="3200" dirty="0"/>
              <a:t> diminui tamanho da pilha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26076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75CAF-1D55-2141-BE38-BE5F8E3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79" y="1345930"/>
            <a:ext cx="4121503" cy="416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Definições </a:t>
            </a:r>
          </a:p>
        </p:txBody>
      </p:sp>
    </p:spTree>
    <p:extLst>
      <p:ext uri="{BB962C8B-B14F-4D97-AF65-F5344CB8AC3E}">
        <p14:creationId xmlns:p14="http://schemas.microsoft.com/office/powerpoint/2010/main" val="127577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-&gt; Comportamento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Método que implementa o teste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accent1"/>
                </a:solidFill>
              </a:rPr>
              <a:t> </a:t>
            </a:r>
            <a:r>
              <a:rPr lang="pt-BR" sz="5400" b="1" i="1" dirty="0">
                <a:solidFill>
                  <a:schemeClr val="accent1"/>
                </a:solidFill>
              </a:rPr>
              <a:t>Test </a:t>
            </a:r>
            <a:r>
              <a:rPr lang="pt-BR" sz="5400" b="1" i="1" dirty="0" err="1">
                <a:solidFill>
                  <a:schemeClr val="accent1"/>
                </a:solidFill>
              </a:rPr>
              <a:t>Method</a:t>
            </a:r>
            <a:endParaRPr lang="pt-BR" sz="5400" dirty="0">
              <a:solidFill>
                <a:schemeClr val="accent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São anotados com @Test (</a:t>
            </a:r>
            <a:r>
              <a:rPr lang="pt-BR" sz="5400" dirty="0" err="1"/>
              <a:t>JUnit</a:t>
            </a:r>
            <a:r>
              <a:rPr lang="pt-BR" sz="5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39556-0C07-0E47-B268-63913F3C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61" y="3912602"/>
            <a:ext cx="7734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1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 err="1"/>
              <a:t>Fixture</a:t>
            </a:r>
            <a:endParaRPr lang="pt-BR" sz="54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Contexto do teste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Estado do sistema que será testado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054AC-BDB8-6046-B2FE-55D98E56D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4"/>
          <a:stretch/>
        </p:blipFill>
        <p:spPr>
          <a:xfrm>
            <a:off x="1039059" y="2789859"/>
            <a:ext cx="10113881" cy="3215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4A7DA6-874E-5A4D-98F8-9A7EE3C01BD3}"/>
              </a:ext>
            </a:extLst>
          </p:cNvPr>
          <p:cNvSpPr/>
          <p:nvPr/>
        </p:nvSpPr>
        <p:spPr>
          <a:xfrm>
            <a:off x="1664208" y="3803904"/>
            <a:ext cx="9525308" cy="479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565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0" y="204536"/>
            <a:ext cx="1208368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Caso de Teste (</a:t>
            </a:r>
            <a:r>
              <a:rPr lang="pt-BR" sz="5400" b="1" i="1" dirty="0"/>
              <a:t>Test Case</a:t>
            </a:r>
            <a:r>
              <a:rPr lang="pt-BR" sz="5400" dirty="0"/>
              <a:t>) </a:t>
            </a:r>
            <a:endParaRPr lang="pt-BR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Classe com os métodos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Usualmente possuem o sufixo “Teste”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FE27C-AE56-9843-AA89-5DF974FD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0" y="2249244"/>
            <a:ext cx="4266459" cy="4617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03A840-1BA6-AF48-9603-DBCCDB2B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00" y="2249244"/>
            <a:ext cx="4662871" cy="46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Suíte de Testes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Conjunto de casos de teste.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Podemos ver como todos as classes de teste dentro de </a:t>
            </a:r>
            <a:r>
              <a:rPr lang="pt-BR" sz="5400" dirty="0" err="1"/>
              <a:t>src</a:t>
            </a:r>
            <a:r>
              <a:rPr lang="pt-BR" sz="5400" dirty="0"/>
              <a:t>/teste/</a:t>
            </a:r>
            <a:r>
              <a:rPr lang="pt-BR" sz="5400" dirty="0" err="1"/>
              <a:t>java</a:t>
            </a:r>
            <a:endParaRPr lang="pt-BR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BC4E7-CA62-4EF8-9410-2E9A2FF2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744" y="3620856"/>
            <a:ext cx="2918177" cy="3158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D15D41-F534-B341-A0B0-BA7FE9A894B1}"/>
              </a:ext>
            </a:extLst>
          </p:cNvPr>
          <p:cNvSpPr/>
          <p:nvPr/>
        </p:nvSpPr>
        <p:spPr>
          <a:xfrm>
            <a:off x="4803422" y="4797777"/>
            <a:ext cx="2353733" cy="903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14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SUT -&gt; </a:t>
            </a:r>
            <a:r>
              <a:rPr lang="pt-BR" sz="5400" b="1" i="1" dirty="0"/>
              <a:t>System </a:t>
            </a:r>
            <a:r>
              <a:rPr lang="pt-BR" sz="5400" b="1" i="1" dirty="0" err="1"/>
              <a:t>Under</a:t>
            </a:r>
            <a:r>
              <a:rPr lang="pt-BR" sz="5400" b="1" i="1" dirty="0"/>
              <a:t> Test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Sistema que está sendo testado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Termo Genérico </a:t>
            </a:r>
            <a:r>
              <a:rPr lang="pt-BR" sz="2800" dirty="0"/>
              <a:t>(não é apenas para teste de unidade)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É importante sabermos o sistema que está sendo testado (SUT) para definirmos a melhor ferramenta para teste.</a:t>
            </a:r>
          </a:p>
        </p:txBody>
      </p:sp>
    </p:spTree>
    <p:extLst>
      <p:ext uri="{BB962C8B-B14F-4D97-AF65-F5344CB8AC3E}">
        <p14:creationId xmlns:p14="http://schemas.microsoft.com/office/powerpoint/2010/main" val="4036143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164C9-798C-9441-BE55-EC0A8F1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18" y="1212440"/>
            <a:ext cx="5332566" cy="5054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AB1E5-5FE6-554C-A5A3-6D3245329CD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Quando criar teste de unidade?</a:t>
            </a:r>
          </a:p>
        </p:txBody>
      </p:sp>
    </p:spTree>
    <p:extLst>
      <p:ext uri="{BB962C8B-B14F-4D97-AF65-F5344CB8AC3E}">
        <p14:creationId xmlns:p14="http://schemas.microsoft.com/office/powerpoint/2010/main" val="3497132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2005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Criar a funcionalidade primeiro (</a:t>
            </a:r>
            <a:r>
              <a:rPr lang="pt-BR" sz="4000" dirty="0" err="1"/>
              <a:t>Ex</a:t>
            </a:r>
            <a:r>
              <a:rPr lang="pt-BR" sz="4000" dirty="0"/>
              <a:t>: Pilha</a:t>
            </a:r>
            <a:r>
              <a:rPr lang="pt-BR" sz="5400" dirty="0"/>
              <a:t>) e depois criar uma classe para testar (</a:t>
            </a:r>
            <a:r>
              <a:rPr lang="pt-BR" sz="3600" dirty="0" err="1"/>
              <a:t>Ex</a:t>
            </a:r>
            <a:r>
              <a:rPr lang="pt-BR" sz="3600" dirty="0"/>
              <a:t>: </a:t>
            </a:r>
            <a:r>
              <a:rPr lang="pt-BR" sz="3600" dirty="0" err="1"/>
              <a:t>PilhaTeste</a:t>
            </a:r>
            <a:r>
              <a:rPr lang="pt-BR" sz="5400" dirty="0"/>
              <a:t>). É uma abordagem Intuitiva</a:t>
            </a:r>
            <a:endParaRPr lang="pt-BR" sz="5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D558F7-3005-C142-AC42-8679A9E882AD}"/>
              </a:ext>
            </a:extLst>
          </p:cNvPr>
          <p:cNvSpPr/>
          <p:nvPr/>
        </p:nvSpPr>
        <p:spPr>
          <a:xfrm>
            <a:off x="1779638" y="3991893"/>
            <a:ext cx="1818968" cy="1838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Cria a Pilha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39A77A-F0E1-1B4F-9B1D-DA91D4C599CC}"/>
              </a:ext>
            </a:extLst>
          </p:cNvPr>
          <p:cNvSpPr/>
          <p:nvPr/>
        </p:nvSpPr>
        <p:spPr>
          <a:xfrm>
            <a:off x="6828503" y="3991893"/>
            <a:ext cx="1818968" cy="1838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Cria o Teste para a Pilha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1A2E5FB-928A-2642-9E67-39C8AAED976A}"/>
              </a:ext>
            </a:extLst>
          </p:cNvPr>
          <p:cNvSpPr/>
          <p:nvPr/>
        </p:nvSpPr>
        <p:spPr>
          <a:xfrm>
            <a:off x="3900948" y="4513003"/>
            <a:ext cx="2625213" cy="796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082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2005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Outra abordagem é criar o teste primeiro e depois a funcionalidade</a:t>
            </a:r>
            <a:endParaRPr lang="pt-BR" sz="5400" b="1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D558F7-3005-C142-AC42-8679A9E882AD}"/>
              </a:ext>
            </a:extLst>
          </p:cNvPr>
          <p:cNvSpPr/>
          <p:nvPr/>
        </p:nvSpPr>
        <p:spPr>
          <a:xfrm>
            <a:off x="1164509" y="3013803"/>
            <a:ext cx="1818968" cy="1838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Cria a Pilha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39A77A-F0E1-1B4F-9B1D-DA91D4C599CC}"/>
              </a:ext>
            </a:extLst>
          </p:cNvPr>
          <p:cNvSpPr/>
          <p:nvPr/>
        </p:nvSpPr>
        <p:spPr>
          <a:xfrm>
            <a:off x="8067364" y="3188106"/>
            <a:ext cx="1818968" cy="1838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Cria o Teste para a Pilha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1A2E5FB-928A-2642-9E67-39C8AAED976A}"/>
              </a:ext>
            </a:extLst>
          </p:cNvPr>
          <p:cNvSpPr/>
          <p:nvPr/>
        </p:nvSpPr>
        <p:spPr>
          <a:xfrm rot="10800000">
            <a:off x="4097592" y="2501602"/>
            <a:ext cx="2625213" cy="796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7CCA9-1F87-C54D-91FD-BAF0BB2D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49" y="3958192"/>
            <a:ext cx="3086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-147476" y="165626"/>
            <a:ext cx="10731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São testes </a:t>
            </a:r>
            <a:r>
              <a:rPr lang="pt-BR" sz="4000" b="1" i="1" dirty="0">
                <a:solidFill>
                  <a:srgbClr val="0070C0"/>
                </a:solidFill>
              </a:rPr>
              <a:t>automatizados</a:t>
            </a:r>
            <a:r>
              <a:rPr lang="pt-BR" sz="4000" dirty="0"/>
              <a:t> de pequenas </a:t>
            </a:r>
            <a:r>
              <a:rPr lang="pt-BR" sz="4000" b="1" i="1" dirty="0">
                <a:solidFill>
                  <a:srgbClr val="0070C0"/>
                </a:solidFill>
              </a:rPr>
              <a:t>unidades</a:t>
            </a:r>
            <a:r>
              <a:rPr lang="pt-BR" sz="4000" dirty="0"/>
              <a:t> de código, que são testadas de forma isolada.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41E40-E611-A642-85C0-DB655ECF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49" y="2431915"/>
            <a:ext cx="7526702" cy="37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43643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103213"/>
            <a:ext cx="4561237" cy="460995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Uma das maneiras mais eficazes para garantir que haja testes automatizados confiáveis.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“TDD – Teste primeiro + Desenvolvimento Incremental”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TDD </a:t>
            </a:r>
            <a:r>
              <a:rPr lang="pt-BR" dirty="0">
                <a:solidFill>
                  <a:srgbClr val="FF0000"/>
                </a:solidFill>
              </a:rPr>
              <a:t>não é uma ferramenta.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TDD é uma </a:t>
            </a:r>
            <a:r>
              <a:rPr lang="pt-BR" dirty="0">
                <a:solidFill>
                  <a:srgbClr val="0070C0"/>
                </a:solidFill>
              </a:rPr>
              <a:t>metodologia para desenvolvimento de testes.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2400" dirty="0">
              <a:solidFill>
                <a:srgbClr val="055ABE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pt-BR" sz="2400" dirty="0">
              <a:solidFill>
                <a:srgbClr val="055AB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60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3F969E-96D3-6341-B455-213F2ABD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29" y="1999803"/>
            <a:ext cx="6955639" cy="46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10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43643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103213"/>
            <a:ext cx="4561237" cy="460995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400" dirty="0">
                <a:solidFill>
                  <a:srgbClr val="FF0000"/>
                </a:solidFill>
              </a:rPr>
              <a:t>Vermelho: </a:t>
            </a:r>
            <a:r>
              <a:rPr lang="pt-BR" sz="2400" dirty="0"/>
              <a:t>Escrever um testes que vai falhar porque não existe código.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400" dirty="0">
                <a:solidFill>
                  <a:srgbClr val="00B050"/>
                </a:solidFill>
              </a:rPr>
              <a:t>Verde: </a:t>
            </a:r>
            <a:r>
              <a:rPr lang="pt-BR" sz="2400" dirty="0"/>
              <a:t>Escrever o código suficiente para o teste passar.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400" dirty="0">
                <a:solidFill>
                  <a:srgbClr val="055ABE"/>
                </a:solidFill>
              </a:rPr>
              <a:t>Azul: </a:t>
            </a:r>
            <a:r>
              <a:rPr lang="pt-BR" sz="2400" dirty="0"/>
              <a:t>Incrementar o desenvolvimento para melhorar a implementação feita.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2400" dirty="0">
              <a:solidFill>
                <a:srgbClr val="055AB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3F969E-96D3-6341-B455-213F2ABD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29" y="1999803"/>
            <a:ext cx="6955639" cy="46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0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43643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074" y="2103213"/>
            <a:ext cx="4911635" cy="460995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400" dirty="0"/>
              <a:t>Ideal para a pessoa </a:t>
            </a:r>
            <a:r>
              <a:rPr lang="pt-BR" sz="2400" dirty="0">
                <a:solidFill>
                  <a:srgbClr val="055ABE"/>
                </a:solidFill>
              </a:rPr>
              <a:t>desenvolvedora da solução </a:t>
            </a:r>
            <a:r>
              <a:rPr lang="pt-BR" sz="2400" dirty="0"/>
              <a:t>fazer testes unitários. Necessita acesso ao código fonte.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Respostas de experimentos observados em equipes de software: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Aumento da produtividade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 err="1"/>
              <a:t>Repetibilidade</a:t>
            </a:r>
            <a:r>
              <a:rPr lang="pt-BR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Precisão dos resultados.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2400" dirty="0">
              <a:solidFill>
                <a:srgbClr val="055AB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3F969E-96D3-6341-B455-213F2ABD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29" y="1999803"/>
            <a:ext cx="6955639" cy="46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8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E4787-2B90-5647-B0A8-B2339DCE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415" y="28525"/>
            <a:ext cx="5514585" cy="4259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51A88-A289-1A4E-9625-03D1AE322164}"/>
              </a:ext>
            </a:extLst>
          </p:cNvPr>
          <p:cNvSpPr txBox="1"/>
          <p:nvPr/>
        </p:nvSpPr>
        <p:spPr>
          <a:xfrm>
            <a:off x="108310" y="204536"/>
            <a:ext cx="6400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Ao detectar um bug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 Escrever um teste que reproduz o </a:t>
            </a:r>
            <a:r>
              <a:rPr lang="pt-BR" sz="3600" b="1" i="1" dirty="0"/>
              <a:t>bug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b="1" i="1" dirty="0"/>
              <a:t> </a:t>
            </a:r>
            <a:r>
              <a:rPr lang="pt-BR" sz="3600" dirty="0"/>
              <a:t>O teste deverá falhar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b="1" i="1" dirty="0"/>
              <a:t> </a:t>
            </a:r>
            <a:r>
              <a:rPr lang="pt-BR" sz="3600" dirty="0"/>
              <a:t>Corrigir o bug 😎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 O teste deverá passar </a:t>
            </a:r>
            <a:endParaRPr lang="pt-BR" sz="3600" dirty="0">
              <a:sym typeface="Wingdings" pitchFamily="2" charset="2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>
                <a:sym typeface="Wingdings" pitchFamily="2" charset="2"/>
              </a:rPr>
              <a:t> A suíte ganhou um novo teste  </a:t>
            </a:r>
            <a:endParaRPr lang="pt-BR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04F-76C2-DD41-82D7-414420D76DCF}"/>
              </a:ext>
            </a:extLst>
          </p:cNvPr>
          <p:cNvSpPr/>
          <p:nvPr/>
        </p:nvSpPr>
        <p:spPr>
          <a:xfrm>
            <a:off x="5319252" y="1995948"/>
            <a:ext cx="403123" cy="3244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FE9B2-4FEE-DD42-B971-CFE937A08773}"/>
              </a:ext>
            </a:extLst>
          </p:cNvPr>
          <p:cNvSpPr/>
          <p:nvPr/>
        </p:nvSpPr>
        <p:spPr>
          <a:xfrm>
            <a:off x="5319252" y="3151006"/>
            <a:ext cx="403123" cy="3244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071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AFB9F-7D7A-074F-B324-0CED83429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61" y="0"/>
            <a:ext cx="4587339" cy="318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04331-C304-DB44-AEAC-6777053032DF}"/>
              </a:ext>
            </a:extLst>
          </p:cNvPr>
          <p:cNvSpPr txBox="1"/>
          <p:nvPr/>
        </p:nvSpPr>
        <p:spPr>
          <a:xfrm>
            <a:off x="108310" y="204536"/>
            <a:ext cx="640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Ao </a:t>
            </a:r>
            <a:r>
              <a:rPr lang="pt-BR" sz="3600" b="1" i="1" dirty="0" err="1"/>
              <a:t>debugar</a:t>
            </a:r>
            <a:r>
              <a:rPr lang="pt-BR" sz="3600" dirty="0"/>
              <a:t> (depurar, passo-a-passo)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dirty="0"/>
              <a:t> É muito comum imprimirmos mensagens na tela durante o processo.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686A4-6A82-6D4F-8154-9CCB7C77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21" y="4599107"/>
            <a:ext cx="4297434" cy="637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A1D98-8B4F-3647-81CA-0B6B1DBCB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" b="-1"/>
          <a:stretch/>
        </p:blipFill>
        <p:spPr>
          <a:xfrm>
            <a:off x="1395092" y="4050890"/>
            <a:ext cx="3501372" cy="2602574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2166A241-5E8D-484D-99B6-876AB048EB36}"/>
              </a:ext>
            </a:extLst>
          </p:cNvPr>
          <p:cNvSpPr/>
          <p:nvPr/>
        </p:nvSpPr>
        <p:spPr>
          <a:xfrm>
            <a:off x="5584721" y="3690525"/>
            <a:ext cx="4149213" cy="2454636"/>
          </a:xfrm>
          <a:prstGeom prst="wedgeEllipseCallout">
            <a:avLst>
              <a:gd name="adj1" fmla="val -75243"/>
              <a:gd name="adj2" fmla="val 66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947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076ED5-9FB6-7C4B-B92D-877D5005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59" y="0"/>
            <a:ext cx="5502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44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304856-5F47-784E-AA58-FEEAC66D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5" y="582607"/>
            <a:ext cx="5080000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36906-F020-0242-AD16-859216F2A99E}"/>
              </a:ext>
            </a:extLst>
          </p:cNvPr>
          <p:cNvSpPr txBox="1"/>
          <p:nvPr/>
        </p:nvSpPr>
        <p:spPr>
          <a:xfrm>
            <a:off x="6096000" y="419194"/>
            <a:ext cx="59878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Ao invés de imprimir mensagens na tela, </a:t>
            </a:r>
            <a:r>
              <a:rPr lang="pt-BR" sz="3600" dirty="0">
                <a:solidFill>
                  <a:srgbClr val="0070C0"/>
                </a:solidFill>
              </a:rPr>
              <a:t>escreva testes de unidade.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Mensagens na tela precisam ser validadas manualmente e depois serão apagadas.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Os testes permanecerão na suíte</a:t>
            </a:r>
          </a:p>
        </p:txBody>
      </p:sp>
    </p:spTree>
    <p:extLst>
      <p:ext uri="{BB962C8B-B14F-4D97-AF65-F5344CB8AC3E}">
        <p14:creationId xmlns:p14="http://schemas.microsoft.com/office/powerpoint/2010/main" val="3724101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7D074B0-0108-5744-99F1-4424B8C8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8" y="646114"/>
            <a:ext cx="4661311" cy="3792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C761-FB63-E045-9D3A-819B8AA01843}"/>
              </a:ext>
            </a:extLst>
          </p:cNvPr>
          <p:cNvSpPr txBox="1"/>
          <p:nvPr/>
        </p:nvSpPr>
        <p:spPr>
          <a:xfrm>
            <a:off x="5751871" y="458956"/>
            <a:ext cx="62139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Em </a:t>
            </a:r>
            <a:r>
              <a:rPr lang="pt-BR" sz="3600" b="1" i="1" dirty="0">
                <a:solidFill>
                  <a:srgbClr val="FF0000"/>
                </a:solidFill>
              </a:rPr>
              <a:t>hipótese alguma </a:t>
            </a:r>
            <a:r>
              <a:rPr lang="pt-BR" sz="3600" dirty="0"/>
              <a:t>os testes devem ser executados apenas no final do projeto!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Isso era comum na metodologia </a:t>
            </a:r>
            <a:r>
              <a:rPr lang="pt-BR" sz="3600" b="1" i="1" dirty="0" err="1"/>
              <a:t>Waterfall</a:t>
            </a:r>
            <a:r>
              <a:rPr lang="pt-BR" sz="3600" dirty="0"/>
              <a:t> (Cascata)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Isso resultava em testes com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Baixa qualidade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Baixa cobertura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Pode nem ser implementado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4DBB8-F35A-F245-A770-3321AB01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20" y="4709652"/>
            <a:ext cx="3483685" cy="19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40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5C761-FB63-E045-9D3A-819B8AA01843}"/>
              </a:ext>
            </a:extLst>
          </p:cNvPr>
          <p:cNvSpPr txBox="1"/>
          <p:nvPr/>
        </p:nvSpPr>
        <p:spPr>
          <a:xfrm>
            <a:off x="294968" y="566678"/>
            <a:ext cx="6805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Metodologia Ágil nos encoraja a fazer testes </a:t>
            </a:r>
            <a:r>
              <a:rPr lang="pt-BR" sz="3600" dirty="0">
                <a:solidFill>
                  <a:srgbClr val="0070C0"/>
                </a:solidFill>
              </a:rPr>
              <a:t>durante todo </a:t>
            </a:r>
            <a:r>
              <a:rPr lang="pt-BR" sz="3600" dirty="0"/>
              <a:t>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O </a:t>
            </a:r>
            <a:r>
              <a:rPr lang="pt-BR" sz="3600" dirty="0" err="1">
                <a:solidFill>
                  <a:srgbClr val="0070C0"/>
                </a:solidFill>
              </a:rPr>
              <a:t>tester</a:t>
            </a:r>
            <a:r>
              <a:rPr lang="pt-BR" sz="3600" b="1" i="1" dirty="0"/>
              <a:t> </a:t>
            </a:r>
            <a:r>
              <a:rPr lang="pt-BR" sz="3600" dirty="0"/>
              <a:t>de uma classe precisa ser o próprio desenvolvedor. </a:t>
            </a:r>
            <a:endParaRPr lang="pt-B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A54A2-FCCC-7041-B301-B1E8B394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98" y="3429000"/>
            <a:ext cx="3591847" cy="31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40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9E99E-2134-B741-A301-5B2EE61B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1066079"/>
            <a:ext cx="5489939" cy="528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B002C-6CA9-9E4E-AC77-A4E1C5153B38}"/>
              </a:ext>
            </a:extLst>
          </p:cNvPr>
          <p:cNvSpPr txBox="1"/>
          <p:nvPr/>
        </p:nvSpPr>
        <p:spPr>
          <a:xfrm>
            <a:off x="98477" y="212427"/>
            <a:ext cx="9271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Quais são os benefícios de testes unitários?</a:t>
            </a:r>
          </a:p>
        </p:txBody>
      </p:sp>
    </p:spTree>
    <p:extLst>
      <p:ext uri="{BB962C8B-B14F-4D97-AF65-F5344CB8AC3E}">
        <p14:creationId xmlns:p14="http://schemas.microsoft.com/office/powerpoint/2010/main" val="347184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372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Como você vai definir a sua </a:t>
            </a:r>
            <a:r>
              <a:rPr lang="pt-BR" sz="4000" b="1" i="1" dirty="0"/>
              <a:t>unidade?</a:t>
            </a:r>
            <a:endParaRPr lang="pt-BR" sz="4000" dirty="0"/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Uma classe?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Um método?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Um pacote?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Depende do seu time!</a:t>
            </a:r>
          </a:p>
        </p:txBody>
      </p:sp>
      <p:pic>
        <p:nvPicPr>
          <p:cNvPr id="1026" name="Picture 2" descr="Como estimular o comprometimento do time em uma gestão ágil – Cultura de  autogestão - Fellipelli">
            <a:extLst>
              <a:ext uri="{FF2B5EF4-FFF2-40B4-BE49-F238E27FC236}">
                <a16:creationId xmlns:a16="http://schemas.microsoft.com/office/drawing/2014/main" id="{6A943980-9786-42D6-BD4F-5BE7FE3A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86" y="3349100"/>
            <a:ext cx="5555014" cy="330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369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Encontrar bugs no início de desenvolvimento.......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7AA5-397F-2F40-B150-8B83EC82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53" y="2310629"/>
            <a:ext cx="5338916" cy="37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1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.......antes de entrar em produção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36923-CB5D-B443-8A2A-041818FF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11" y="2133487"/>
            <a:ext cx="6959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2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68D85-D954-FE4E-A19F-4CC4AA57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24" y="1297858"/>
            <a:ext cx="4207788" cy="4904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7A70C-D000-374F-83AB-7C20A04CEAC7}"/>
              </a:ext>
            </a:extLst>
          </p:cNvPr>
          <p:cNvSpPr txBox="1"/>
          <p:nvPr/>
        </p:nvSpPr>
        <p:spPr>
          <a:xfrm>
            <a:off x="108311" y="204536"/>
            <a:ext cx="1181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Protege contra </a:t>
            </a:r>
            <a:r>
              <a:rPr lang="pt-BR" sz="5400" dirty="0">
                <a:solidFill>
                  <a:srgbClr val="0070C0"/>
                </a:solidFill>
              </a:rPr>
              <a:t>regressão</a:t>
            </a:r>
            <a:r>
              <a:rPr lang="pt-BR" sz="5400" dirty="0"/>
              <a:t> de código</a:t>
            </a:r>
          </a:p>
          <a:p>
            <a:pPr marL="457200" indent="-457200">
              <a:buBlip>
                <a:blip r:embed="rId4"/>
              </a:buBlip>
            </a:pPr>
            <a:endParaRPr lang="pt-BR" sz="5400" dirty="0"/>
          </a:p>
          <a:p>
            <a:endParaRPr lang="pt-BR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4B21F-C214-6F48-ADE7-6E63FEC3739F}"/>
              </a:ext>
            </a:extLst>
          </p:cNvPr>
          <p:cNvSpPr txBox="1"/>
          <p:nvPr/>
        </p:nvSpPr>
        <p:spPr>
          <a:xfrm>
            <a:off x="108310" y="1358698"/>
            <a:ext cx="7423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Regressão ocorre se um </a:t>
            </a:r>
            <a:r>
              <a:rPr lang="pt-BR" sz="3600" b="1" i="1" dirty="0"/>
              <a:t>bug </a:t>
            </a:r>
            <a:r>
              <a:rPr lang="pt-BR" sz="3600" dirty="0"/>
              <a:t>for introduzido no código ao: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</a:t>
            </a:r>
            <a:r>
              <a:rPr lang="pt-BR" sz="3200" dirty="0" err="1"/>
              <a:t>Refatorar</a:t>
            </a:r>
            <a:endParaRPr lang="pt-B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/>
              <a:t> Corrigir outro </a:t>
            </a:r>
            <a:r>
              <a:rPr lang="pt-BR" sz="3200" b="1" i="1" dirty="0"/>
              <a:t>bug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i="1" dirty="0"/>
              <a:t> </a:t>
            </a:r>
            <a:r>
              <a:rPr lang="pt-BR" sz="3200" dirty="0"/>
              <a:t>Nova funcionalidade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i="1" dirty="0"/>
              <a:t> </a:t>
            </a:r>
            <a:r>
              <a:rPr lang="pt-BR" sz="3600" dirty="0"/>
              <a:t>Isto é, foi introduzido um erro em uma parte do código que </a:t>
            </a:r>
            <a:r>
              <a:rPr lang="pt-BR" sz="3600" b="1" i="1" dirty="0"/>
              <a:t>já funcionava</a:t>
            </a:r>
            <a:r>
              <a:rPr lang="pt-BR" sz="36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Regrediu!</a:t>
            </a:r>
          </a:p>
        </p:txBody>
      </p:sp>
    </p:spTree>
    <p:extLst>
      <p:ext uri="{BB962C8B-B14F-4D97-AF65-F5344CB8AC3E}">
        <p14:creationId xmlns:p14="http://schemas.microsoft.com/office/powerpoint/2010/main" val="34492610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B57A8-C9F7-1C47-82B4-4CE5323F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16"/>
            <a:ext cx="502920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40582-DB91-0247-9FDE-A70E3276588F}"/>
              </a:ext>
            </a:extLst>
          </p:cNvPr>
          <p:cNvSpPr txBox="1"/>
          <p:nvPr/>
        </p:nvSpPr>
        <p:spPr>
          <a:xfrm>
            <a:off x="5417729" y="532788"/>
            <a:ext cx="65972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Quando existe uma suíte de testes automatizados, o desenvolvedor pode executá-la após qualquer modificação.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Chamamos de </a:t>
            </a:r>
            <a:r>
              <a:rPr lang="pt-BR" sz="3600" b="1" i="1" dirty="0">
                <a:solidFill>
                  <a:schemeClr val="accent1"/>
                </a:solidFill>
              </a:rPr>
              <a:t>teste de regressão</a:t>
            </a:r>
            <a:r>
              <a:rPr lang="pt-BR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Se algum erro foi introduzido no código, alguns testes irão falhar indicando o local do erro de forma precisa.</a:t>
            </a:r>
          </a:p>
        </p:txBody>
      </p:sp>
    </p:spTree>
    <p:extLst>
      <p:ext uri="{BB962C8B-B14F-4D97-AF65-F5344CB8AC3E}">
        <p14:creationId xmlns:p14="http://schemas.microsoft.com/office/powerpoint/2010/main" val="3236986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1F70DD-59AA-A043-9285-F55B710D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76" y="3090310"/>
            <a:ext cx="5178726" cy="35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45D15-AAC7-5D4B-A9D1-C5A6276C9C18}"/>
              </a:ext>
            </a:extLst>
          </p:cNvPr>
          <p:cNvSpPr txBox="1"/>
          <p:nvPr/>
        </p:nvSpPr>
        <p:spPr>
          <a:xfrm>
            <a:off x="304955" y="227988"/>
            <a:ext cx="11375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Teste Unitário é uma </a:t>
            </a:r>
            <a:r>
              <a:rPr lang="pt-BR" sz="3600" dirty="0">
                <a:solidFill>
                  <a:srgbClr val="0070C0"/>
                </a:solidFill>
              </a:rPr>
              <a:t>ótima forma de documentação.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Analisando as classes de teste, o desenvolvedor pode compreender o que as </a:t>
            </a:r>
            <a:r>
              <a:rPr lang="pt-BR" sz="3600" dirty="0">
                <a:solidFill>
                  <a:srgbClr val="0070C0"/>
                </a:solidFill>
              </a:rPr>
              <a:t>classes testadas fazem.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i="1" dirty="0"/>
              <a:t> </a:t>
            </a:r>
            <a:r>
              <a:rPr lang="pt-BR" sz="3600" dirty="0"/>
              <a:t>Ao se aproximar de um código novo, é boa prática que o desenvolvedor </a:t>
            </a:r>
            <a:r>
              <a:rPr lang="pt-BR" sz="3600" dirty="0">
                <a:solidFill>
                  <a:srgbClr val="0070C0"/>
                </a:solidFill>
              </a:rPr>
              <a:t>estude primeiro as classes de teste!</a:t>
            </a:r>
          </a:p>
        </p:txBody>
      </p:sp>
    </p:spTree>
    <p:extLst>
      <p:ext uri="{BB962C8B-B14F-4D97-AF65-F5344CB8AC3E}">
        <p14:creationId xmlns:p14="http://schemas.microsoft.com/office/powerpoint/2010/main" val="1216716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1CCD5-52E3-A742-B655-7A880565F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803" b="1"/>
          <a:stretch/>
        </p:blipFill>
        <p:spPr>
          <a:xfrm>
            <a:off x="5840362" y="265471"/>
            <a:ext cx="6076336" cy="2083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CE681-5932-114C-84F6-DC6D8A16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2" y="265471"/>
            <a:ext cx="3942413" cy="3896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9D4C0-3DB1-BE4A-ADE4-24DD85BD6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620" y="4667236"/>
            <a:ext cx="8278761" cy="1925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8C1B2-5F5F-4240-AEF4-C1BBC7B399CF}"/>
              </a:ext>
            </a:extLst>
          </p:cNvPr>
          <p:cNvSpPr txBox="1"/>
          <p:nvPr/>
        </p:nvSpPr>
        <p:spPr>
          <a:xfrm>
            <a:off x="4572155" y="2854719"/>
            <a:ext cx="774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 Testes Unitários são amplamente utilizados nas grandes empresas!</a:t>
            </a:r>
            <a:endParaRPr lang="pt-BR" sz="3600" b="1" i="1" dirty="0"/>
          </a:p>
        </p:txBody>
      </p:sp>
    </p:spTree>
    <p:extLst>
      <p:ext uri="{BB962C8B-B14F-4D97-AF65-F5344CB8AC3E}">
        <p14:creationId xmlns:p14="http://schemas.microsoft.com/office/powerpoint/2010/main" val="4118336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Princípios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08" y="1229183"/>
            <a:ext cx="5041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7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-528912" y="5327"/>
            <a:ext cx="114957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FF0000"/>
                </a:solidFill>
              </a:rPr>
              <a:t>F</a:t>
            </a:r>
            <a:r>
              <a:rPr lang="pt-BR" sz="5400" dirty="0"/>
              <a:t>IRST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 err="1"/>
              <a:t>Fast</a:t>
            </a:r>
            <a:r>
              <a:rPr lang="pt-BR" sz="5400" dirty="0"/>
              <a:t> (Rápido)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pt-BR" sz="3200" dirty="0"/>
              <a:t> São executados com frequência, assim é importante que que sejam rápidos.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pt-BR" sz="3200" dirty="0"/>
              <a:t> Uma alternativa é separar a suíte de teste em dois grupos: Que executam rapidamente, e o mais lentos.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pt-BR" sz="3200" dirty="0"/>
              <a:t> </a:t>
            </a:r>
            <a:r>
              <a:rPr lang="pt-BR" sz="3200" dirty="0">
                <a:solidFill>
                  <a:srgbClr val="0070C0"/>
                </a:solidFill>
              </a:rPr>
              <a:t>Os mais lentos serão executados com menos frequência.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29837-C482-8047-8331-BFBD7BDA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685" y="4221866"/>
            <a:ext cx="4458629" cy="25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4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0" y="5327"/>
            <a:ext cx="109668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F</a:t>
            </a:r>
            <a:r>
              <a:rPr lang="pt-BR" sz="5400" dirty="0">
                <a:solidFill>
                  <a:srgbClr val="FF0000"/>
                </a:solidFill>
              </a:rPr>
              <a:t>I</a:t>
            </a:r>
            <a:r>
              <a:rPr lang="pt-BR" sz="5400" dirty="0"/>
              <a:t>RST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Independente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A ordem de execução dos testes não deve alterar o resultado.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Isto é, os testes não podem alterar o estado global do sistema.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Não podem depender de outros testes.</a:t>
            </a:r>
          </a:p>
        </p:txBody>
      </p:sp>
    </p:spTree>
    <p:extLst>
      <p:ext uri="{BB962C8B-B14F-4D97-AF65-F5344CB8AC3E}">
        <p14:creationId xmlns:p14="http://schemas.microsoft.com/office/powerpoint/2010/main" val="1015426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0" y="5327"/>
            <a:ext cx="109668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FI</a:t>
            </a:r>
            <a:r>
              <a:rPr lang="pt-BR" sz="5400" dirty="0">
                <a:solidFill>
                  <a:srgbClr val="FF0000"/>
                </a:solidFill>
              </a:rPr>
              <a:t>R</a:t>
            </a:r>
            <a:r>
              <a:rPr lang="pt-BR" sz="5400" dirty="0"/>
              <a:t>ST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 err="1"/>
              <a:t>Repeatable</a:t>
            </a:r>
            <a:r>
              <a:rPr lang="pt-BR" sz="5400" dirty="0"/>
              <a:t> (Repetível)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Devem ter </a:t>
            </a:r>
            <a:r>
              <a:rPr lang="pt-BR" sz="3200" dirty="0">
                <a:solidFill>
                  <a:srgbClr val="0070C0"/>
                </a:solidFill>
              </a:rPr>
              <a:t>sempre o mesmo resultado.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Se executado N vezes, deve ter o mesmo resultado em todas as N execuções.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Se isso não ocorrer temos testes do tipo </a:t>
            </a:r>
            <a:r>
              <a:rPr lang="pt-BR" sz="3200" b="1" i="1" dirty="0" err="1"/>
              <a:t>Flaky</a:t>
            </a:r>
            <a:r>
              <a:rPr lang="pt-BR" sz="3200" b="1" i="1" dirty="0"/>
              <a:t> </a:t>
            </a:r>
            <a:r>
              <a:rPr lang="pt-BR" sz="3200" dirty="0"/>
              <a:t>(Intermitentes)</a:t>
            </a:r>
            <a:endParaRPr lang="pt-BR" sz="32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594AA-00CE-8749-A43A-92608D189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89" y="3702146"/>
            <a:ext cx="4375355" cy="3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0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4200" y="2459504"/>
            <a:ext cx="1181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Por padrão, adota-se uma </a:t>
            </a:r>
            <a:r>
              <a:rPr lang="pt-BR" sz="4000" b="1" i="1" dirty="0">
                <a:solidFill>
                  <a:srgbClr val="0070C0"/>
                </a:solidFill>
              </a:rPr>
              <a:t>classe</a:t>
            </a:r>
            <a:r>
              <a:rPr lang="pt-BR" sz="4000" dirty="0"/>
              <a:t> como a unidade!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pt-BR" sz="4000" dirty="0"/>
              <a:t>Todos os seus métodos fazem parte dessa unidade</a:t>
            </a:r>
            <a:endParaRPr lang="pt-BR" sz="4000" b="1" dirty="0"/>
          </a:p>
        </p:txBody>
      </p:sp>
      <p:sp>
        <p:nvSpPr>
          <p:cNvPr id="5" name="Retângulo 6">
            <a:extLst>
              <a:ext uri="{FF2B5EF4-FFF2-40B4-BE49-F238E27FC236}">
                <a16:creationId xmlns:a16="http://schemas.microsoft.com/office/drawing/2014/main" id="{0CFD4549-8644-4E8D-938A-F4DCFA5430A5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Resultado de imagem para logo inatel">
            <a:extLst>
              <a:ext uri="{FF2B5EF4-FFF2-40B4-BE49-F238E27FC236}">
                <a16:creationId xmlns:a16="http://schemas.microsoft.com/office/drawing/2014/main" id="{BF794F4A-5B9D-408D-9BE2-50953C49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4208BB-B82F-4D8C-B9D4-7584BD903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3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0" y="5327"/>
            <a:ext cx="109668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FI</a:t>
            </a:r>
            <a:r>
              <a:rPr lang="pt-BR" sz="5400" dirty="0">
                <a:solidFill>
                  <a:srgbClr val="FF0000"/>
                </a:solidFill>
              </a:rPr>
              <a:t>R</a:t>
            </a:r>
            <a:r>
              <a:rPr lang="pt-BR" sz="5400" dirty="0"/>
              <a:t>ST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 err="1"/>
              <a:t>Repeatable</a:t>
            </a:r>
            <a:r>
              <a:rPr lang="pt-BR" sz="5400" dirty="0"/>
              <a:t> (Repetível)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Concorrência é o principal responsável por comportamento </a:t>
            </a:r>
            <a:r>
              <a:rPr lang="pt-BR" sz="3200" b="1" i="1" dirty="0"/>
              <a:t>intermitente</a:t>
            </a:r>
            <a:r>
              <a:rPr lang="pt-BR" sz="3200" dirty="0"/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t-BR" sz="32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1087B-7CA1-F74E-838C-2B50AD68D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3236981"/>
            <a:ext cx="6299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6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0" y="5327"/>
            <a:ext cx="109668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FIR</a:t>
            </a:r>
            <a:r>
              <a:rPr lang="pt-BR" sz="5400" dirty="0">
                <a:solidFill>
                  <a:srgbClr val="FF0000"/>
                </a:solidFill>
              </a:rPr>
              <a:t>S</a:t>
            </a:r>
            <a:r>
              <a:rPr lang="pt-BR" sz="5400" dirty="0"/>
              <a:t>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Self-</a:t>
            </a:r>
            <a:r>
              <a:rPr lang="pt-BR" sz="5400" dirty="0" err="1"/>
              <a:t>Checking</a:t>
            </a:r>
            <a:r>
              <a:rPr lang="pt-BR" sz="5400" dirty="0"/>
              <a:t> (</a:t>
            </a:r>
            <a:r>
              <a:rPr lang="pt-BR" sz="5400" dirty="0" err="1"/>
              <a:t>Auto-Verificáveis</a:t>
            </a:r>
            <a:r>
              <a:rPr lang="pt-BR" sz="5400" dirty="0"/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O resultado deve ser imediato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O desenvolvedor não deve gastar tempo identificando o resultado dos testes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 err="1"/>
              <a:t>IDEs</a:t>
            </a:r>
            <a:r>
              <a:rPr lang="pt-BR" sz="3200" dirty="0"/>
              <a:t>, normalmente, oferecem componentes visuais para auxiliar a verificação dos testes (</a:t>
            </a:r>
            <a:r>
              <a:rPr lang="pt-BR" sz="3200" dirty="0">
                <a:solidFill>
                  <a:srgbClr val="FF0000"/>
                </a:solidFill>
              </a:rPr>
              <a:t>falhou</a:t>
            </a:r>
            <a:r>
              <a:rPr lang="pt-BR" sz="3200" dirty="0"/>
              <a:t>/</a:t>
            </a:r>
            <a:r>
              <a:rPr lang="pt-BR" sz="3200" dirty="0">
                <a:solidFill>
                  <a:srgbClr val="00B050"/>
                </a:solidFill>
              </a:rPr>
              <a:t>passou</a:t>
            </a:r>
            <a:r>
              <a:rPr lang="pt-BR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82578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FFDA7-A454-0249-A23F-BDD8318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34" y="0"/>
            <a:ext cx="1014736" cy="1022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0" y="5327"/>
            <a:ext cx="109668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FIRS</a:t>
            </a:r>
            <a:r>
              <a:rPr lang="pt-BR" sz="5400" dirty="0">
                <a:solidFill>
                  <a:srgbClr val="FF0000"/>
                </a:solidFill>
              </a:rPr>
              <a:t>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 err="1"/>
              <a:t>Timely</a:t>
            </a:r>
            <a:r>
              <a:rPr lang="pt-BR" sz="5400" dirty="0"/>
              <a:t> (Quanto Antes)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Como já visto exaustivamente, devem ser escritos o quanto antes!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3200" dirty="0"/>
              <a:t> Ou até mesmo </a:t>
            </a:r>
            <a:r>
              <a:rPr lang="pt-BR" sz="3200" b="1" i="1" dirty="0">
                <a:solidFill>
                  <a:srgbClr val="FF0000"/>
                </a:solidFill>
              </a:rPr>
              <a:t>antes do antes </a:t>
            </a:r>
            <a:r>
              <a:rPr lang="pt-BR" sz="3200" dirty="0"/>
              <a:t>(???)</a:t>
            </a:r>
          </a:p>
        </p:txBody>
      </p:sp>
    </p:spTree>
    <p:extLst>
      <p:ext uri="{BB962C8B-B14F-4D97-AF65-F5344CB8AC3E}">
        <p14:creationId xmlns:p14="http://schemas.microsoft.com/office/powerpoint/2010/main" val="539118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0" y="204536"/>
            <a:ext cx="1208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Qual o número de assertivas por teste?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9B0CC-8B45-C54D-8D25-59A09D8B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18" y="1212440"/>
            <a:ext cx="5332566" cy="50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43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479839"/>
            <a:ext cx="12083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Existe uma recomendação padrão de </a:t>
            </a:r>
            <a:r>
              <a:rPr lang="pt-BR" sz="5400" b="1" i="1" dirty="0"/>
              <a:t>uma assertiva </a:t>
            </a:r>
            <a:r>
              <a:rPr lang="pt-BR" sz="5400" dirty="0"/>
              <a:t>por teste!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391DB-10BE-A647-8EE7-4105EB1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22" y="2450690"/>
            <a:ext cx="16002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D1834F-1A28-E94B-AA62-E50ABD9C8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5" y="2234165"/>
            <a:ext cx="8026400" cy="416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2AF59-FDDC-5844-8FB7-6406C5E3BBE9}"/>
              </a:ext>
            </a:extLst>
          </p:cNvPr>
          <p:cNvSpPr/>
          <p:nvPr/>
        </p:nvSpPr>
        <p:spPr>
          <a:xfrm>
            <a:off x="1219200" y="3429000"/>
            <a:ext cx="2497394" cy="3170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612C5-D5DA-EF49-B628-3B2BF75F742A}"/>
              </a:ext>
            </a:extLst>
          </p:cNvPr>
          <p:cNvSpPr/>
          <p:nvPr/>
        </p:nvSpPr>
        <p:spPr>
          <a:xfrm>
            <a:off x="1219199" y="5597013"/>
            <a:ext cx="3451123" cy="3170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020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A3D95-A4A3-1243-BCC3-CB4EEB67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8" y="2298455"/>
            <a:ext cx="8001000" cy="2501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479839"/>
            <a:ext cx="1208368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O código abaixo não é recomendado pois é menos legível.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Além de dificultar verificar qual assertiva falhou!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2AF59-FDDC-5844-8FB7-6406C5E3BBE9}"/>
              </a:ext>
            </a:extLst>
          </p:cNvPr>
          <p:cNvSpPr/>
          <p:nvPr/>
        </p:nvSpPr>
        <p:spPr>
          <a:xfrm>
            <a:off x="1199535" y="3400692"/>
            <a:ext cx="2497394" cy="3170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612C5-D5DA-EF49-B628-3B2BF75F742A}"/>
              </a:ext>
            </a:extLst>
          </p:cNvPr>
          <p:cNvSpPr/>
          <p:nvPr/>
        </p:nvSpPr>
        <p:spPr>
          <a:xfrm>
            <a:off x="1219199" y="4189320"/>
            <a:ext cx="3451123" cy="3170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350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479839"/>
            <a:ext cx="12083689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Mas.....não leve ao </a:t>
            </a:r>
            <a:r>
              <a:rPr lang="pt-BR" sz="5400" b="1" i="1" dirty="0"/>
              <a:t>pé da letra</a:t>
            </a:r>
            <a:endParaRPr lang="pt-BR" sz="5400" b="1" i="1" dirty="0">
              <a:cs typeface="Calibr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cs typeface="Calibri"/>
              </a:rPr>
              <a:t>É preciso que cada desenvolvedor faça a análise.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cs typeface="Calibri"/>
              </a:rPr>
              <a:t>Em várias situações, é importante termos várias assertivas!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5400" dirty="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92BD8-1861-4729-9980-988A84C5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60" y="4083192"/>
            <a:ext cx="2546058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3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8 do livro Engenharia de Software Moderna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8.2 – Teste de Unidade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8.3 – Princípios e Smells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8.4 – Cobertura de Testes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8.5 - Testabilidade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https://engsoftmoderna.info/cap8.html</a:t>
            </a:r>
            <a:r>
              <a:rPr lang="pt-BR" sz="2800" dirty="0"/>
              <a:t> </a:t>
            </a:r>
            <a:endParaRPr lang="pt-BR" sz="3200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FC09E1-41CC-8744-A90B-0290D67CDF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t="66238" r="8700" b="26951"/>
          <a:stretch/>
        </p:blipFill>
        <p:spPr>
          <a:xfrm>
            <a:off x="3119336" y="1209052"/>
            <a:ext cx="5953327" cy="4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41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2" y="2767280"/>
            <a:ext cx="915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https://github.com/chrislima-inatel/C214</a:t>
            </a:r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6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1181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É um programa!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Teste de unidade são escritos por programadores!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7371-64DA-A44D-A000-E3A6BC2A2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5" b="7940"/>
          <a:stretch/>
        </p:blipFill>
        <p:spPr bwMode="auto">
          <a:xfrm>
            <a:off x="351589" y="4289386"/>
            <a:ext cx="4953228" cy="23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36D51-14DC-6C4A-BC4D-D37342D73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" t="10780" r="3552" b="9787"/>
          <a:stretch/>
        </p:blipFill>
        <p:spPr>
          <a:xfrm>
            <a:off x="5812684" y="2286179"/>
            <a:ext cx="6271005" cy="42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2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2" ma:contentTypeDescription="Crie um novo documento." ma:contentTypeScope="" ma:versionID="6c41210dd37633fe986bea198cce6737">
  <xsd:schema xmlns:xsd="http://www.w3.org/2001/XMLSchema" xmlns:xs="http://www.w3.org/2001/XMLSchema" xmlns:p="http://schemas.microsoft.com/office/2006/metadata/properties" xmlns:ns2="cae0b444-bf83-47e3-8c15-427f2675580c" targetNamespace="http://schemas.microsoft.com/office/2006/metadata/properties" ma:root="true" ma:fieldsID="4a72243c95b2e34898256209feefbac2" ns2:_="">
    <xsd:import namespace="cae0b444-bf83-47e3-8c15-427f267558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0b444-bf83-47e3-8c15-427f26755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A1B1C7-9C6A-4DB4-B0F3-DAE36FD27113}"/>
</file>

<file path=customXml/itemProps2.xml><?xml version="1.0" encoding="utf-8"?>
<ds:datastoreItem xmlns:ds="http://schemas.openxmlformats.org/officeDocument/2006/customXml" ds:itemID="{EB3BB6D7-97DF-4F84-80C0-DDE5A35D8639}"/>
</file>

<file path=customXml/itemProps3.xml><?xml version="1.0" encoding="utf-8"?>
<ds:datastoreItem xmlns:ds="http://schemas.openxmlformats.org/officeDocument/2006/customXml" ds:itemID="{20AA76EE-A9DE-4D25-ACB1-2EA6C4FBB5E4}"/>
</file>

<file path=docProps/app.xml><?xml version="1.0" encoding="utf-8"?>
<Properties xmlns="http://schemas.openxmlformats.org/officeDocument/2006/extended-properties" xmlns:vt="http://schemas.openxmlformats.org/officeDocument/2006/docPropsVTypes">
  <TotalTime>11868</TotalTime>
  <Words>2308</Words>
  <Application>Microsoft Office PowerPoint</Application>
  <PresentationFormat>Widescreen</PresentationFormat>
  <Paragraphs>384</Paragraphs>
  <Slides>88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Wingdings</vt:lpstr>
      <vt:lpstr>Tema do Office</vt:lpstr>
      <vt:lpstr>                         C214 – Engenharia de Software   Teste de Unidade</vt:lpstr>
      <vt:lpstr>Testes automatizados</vt:lpstr>
      <vt:lpstr>PowerPoint Presentation</vt:lpstr>
      <vt:lpstr>Testes automatizados – Anti-padrão</vt:lpstr>
      <vt:lpstr>Testes automatizados - Escopo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Pilha (Stack) - Revisão</vt:lpstr>
      <vt:lpstr>Pilha (Stack) - Revisão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TDD – Test Driven Development</vt:lpstr>
      <vt:lpstr>TDD – Test Driven Development</vt:lpstr>
      <vt:lpstr>TDD – Test Driven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  <vt:lpstr>Implementações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80</cp:revision>
  <cp:lastPrinted>2020-08-28T11:31:45Z</cp:lastPrinted>
  <dcterms:created xsi:type="dcterms:W3CDTF">2020-01-25T18:01:00Z</dcterms:created>
  <dcterms:modified xsi:type="dcterms:W3CDTF">2022-03-30T17:47:22Z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